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06" r:id="rId5"/>
    <p:sldId id="360" r:id="rId6"/>
    <p:sldId id="361" r:id="rId7"/>
    <p:sldId id="362" r:id="rId8"/>
    <p:sldId id="347" r:id="rId9"/>
    <p:sldId id="348" r:id="rId10"/>
    <p:sldId id="349" r:id="rId11"/>
    <p:sldId id="364" r:id="rId1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ECFF"/>
    <a:srgbClr val="CCFFCC"/>
    <a:srgbClr val="99CCFF"/>
    <a:srgbClr val="3B3EA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BFCB8-0CC9-4795-A719-A8A427DF9018}" type="datetimeFigureOut">
              <a:rPr lang="fr-FR" smtClean="0"/>
              <a:t>06/11/2019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75E0-6CD7-4DDB-83EB-A5540D4FD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0471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A4F59-7348-47E0-8F67-2C6D2FD5AA77}" type="datetimeFigureOut">
              <a:rPr lang="fr-FR" smtClean="0"/>
              <a:t>06/11/2019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89546-8E35-478A-9147-306C04874D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86303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9546-8E35-478A-9147-306C04874D0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559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9546-8E35-478A-9147-306C04874D0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04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1er réseau des experts « </a:t>
            </a:r>
            <a:r>
              <a:rPr lang="fr-FR" err="1"/>
              <a:t>outdoor</a:t>
            </a:r>
            <a:r>
              <a:rPr lang="fr-FR"/>
              <a:t> data »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2BE-D772-48C7-81F0-D3C00D34D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70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1er réseau des experts « outdoor data »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2BE-D772-48C7-81F0-D3C00D34D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80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1er réseau des experts « outdoor data »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2BE-D772-48C7-81F0-D3C00D34D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65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rgbClr val="000066"/>
                </a:solidFill>
              </a:defRPr>
            </a:lvl1pPr>
          </a:lstStyle>
          <a:p>
            <a:r>
              <a:rPr lang="fr-FR"/>
              <a:t>26/02/2019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algn="ctr">
              <a:defRPr lang="fr-FR" smtClean="0">
                <a:solidFill>
                  <a:srgbClr val="000066"/>
                </a:solidFill>
              </a:defRPr>
            </a:lvl1pPr>
          </a:lstStyle>
          <a:p>
            <a:r>
              <a:rPr lang="fr-FR"/>
              <a:t>1er réseau des experts « outdoor data »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fr-FR" smtClean="0">
                <a:solidFill>
                  <a:srgbClr val="000066"/>
                </a:solidFill>
              </a:defRPr>
            </a:lvl1pPr>
          </a:lstStyle>
          <a:p>
            <a:pPr algn="ctr"/>
            <a:fld id="{647502BE-D772-48C7-81F0-D3C00D34D81E}" type="slidenum">
              <a:rPr lang="fr-FR" smtClean="0"/>
              <a:pPr algn="ct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14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1er réseau des experts « outdoor data »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2BE-D772-48C7-81F0-D3C00D34D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92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26/02/2019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1er réseau des experts « outdoor data »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2BE-D772-48C7-81F0-D3C00D34D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65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26/02/2019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1er réseau des experts « outdoor data »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2BE-D772-48C7-81F0-D3C00D34D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49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26/02/2019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1er réseau des experts « outdoor data »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2BE-D772-48C7-81F0-D3C00D34D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56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26/02/2019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1er réseau des experts « outdoor data »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2BE-D772-48C7-81F0-D3C00D34D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73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26/02/2019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1er réseau des experts « outdoor data »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2BE-D772-48C7-81F0-D3C00D34D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77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26/02/2019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1er réseau des experts « outdoor data »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2BE-D772-48C7-81F0-D3C00D34D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6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26/02/2019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1er réseau des experts « </a:t>
            </a:r>
            <a:r>
              <a:rPr lang="fr-FR" err="1"/>
              <a:t>outdoor</a:t>
            </a:r>
            <a:r>
              <a:rPr lang="fr-FR"/>
              <a:t> data »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02BE-D772-48C7-81F0-D3C00D34D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10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1200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1200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1200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0" y="1200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1962150"/>
            <a:ext cx="12192000" cy="0"/>
          </a:xfrm>
          <a:prstGeom prst="rect">
            <a:avLst/>
          </a:prstGeom>
          <a:gradFill>
            <a:gsLst>
              <a:gs pos="5000">
                <a:srgbClr val="CCFFCC">
                  <a:lumMod val="92000"/>
                </a:srgb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0" y="2466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0" y="2466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69863" y="34123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/>
          </p:nvPr>
        </p:nvSpPr>
        <p:spPr>
          <a:xfrm>
            <a:off x="696882" y="2930732"/>
            <a:ext cx="10798236" cy="1325563"/>
          </a:xfrm>
        </p:spPr>
        <p:txBody>
          <a:bodyPr>
            <a:noAutofit/>
          </a:bodyPr>
          <a:lstStyle/>
          <a:p>
            <a:pPr algn="ctr"/>
            <a:br>
              <a:rPr lang="fr-FR" sz="4200" dirty="0">
                <a:ln w="0"/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200" dirty="0">
                <a:ln w="0"/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Chantier Apidae-GEOTREK</a:t>
            </a:r>
            <a:br>
              <a:rPr lang="fr-FR" sz="4200" dirty="0">
                <a:ln w="0"/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200" dirty="0">
                <a:ln w="0"/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PITEM MITO</a:t>
            </a:r>
            <a:endParaRPr lang="fr-FR" sz="42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4903" y="210163"/>
            <a:ext cx="2720960" cy="1199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61" name="Image 6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" t="-53" r="-24" b="-53"/>
          <a:stretch>
            <a:fillRect/>
          </a:stretch>
        </p:blipFill>
        <p:spPr bwMode="auto">
          <a:xfrm>
            <a:off x="834887" y="5624632"/>
            <a:ext cx="2359850" cy="110706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9080" y="28231"/>
            <a:ext cx="2204199" cy="1374383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4332480" y="4652726"/>
            <a:ext cx="41465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n w="0"/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Rencontres GEOTREK 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</a:rPr>
              <a:t>7 novembre 2019 - Nîmes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5808A992-E8A1-49B1-9D4D-2022B8857BE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2" y="52524"/>
            <a:ext cx="1569217" cy="1186481"/>
          </a:xfrm>
          <a:prstGeom prst="rect">
            <a:avLst/>
          </a:prstGeom>
        </p:spPr>
      </p:pic>
      <p:pic>
        <p:nvPicPr>
          <p:cNvPr id="27" name="Image 10">
            <a:extLst>
              <a:ext uri="{FF2B5EF4-FFF2-40B4-BE49-F238E27FC236}">
                <a16:creationId xmlns:a16="http://schemas.microsoft.com/office/drawing/2014/main" id="{C7D12005-840B-444A-B1AB-AA4D23772C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35266" y="5675293"/>
            <a:ext cx="2359851" cy="86631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759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37EBDB-FF35-48F7-947D-564DABFA2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Relations Apidae - GEOTREK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C79FED-1F07-4A90-A582-808355ECE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425"/>
              </a:spcAft>
              <a:buClr>
                <a:srgbClr val="002060"/>
              </a:buClr>
              <a:buSzPct val="45000"/>
            </a:pPr>
            <a:r>
              <a:rPr lang="fr-FR" altLang="fr-FR" dirty="0">
                <a:solidFill>
                  <a:srgbClr val="002060"/>
                </a:solidFill>
              </a:rPr>
              <a:t>Les PN, PNR et CD utilisent GEOTREK pour saisir et publier l'information sur les itinéraires de randonnées de leur territoire.</a:t>
            </a:r>
          </a:p>
          <a:p>
            <a:pPr>
              <a:spcAft>
                <a:spcPts val="1425"/>
              </a:spcAft>
              <a:buClr>
                <a:srgbClr val="002060"/>
              </a:buClr>
              <a:buSzPct val="45000"/>
            </a:pPr>
            <a:r>
              <a:rPr lang="fr-FR" altLang="fr-FR" dirty="0">
                <a:solidFill>
                  <a:srgbClr val="002060"/>
                </a:solidFill>
              </a:rPr>
              <a:t>Les Offices de Tourisme et Agences Départementales de Tourisme utilisent Apidae pour saisir différents types de POI (hébergements, restauration, patrimoine, etc.) et promouvoir l'offre touristique globale de leur territoire, y compris les itinéraires de randonnées (publication sur leur site web, mise à disposition par les conseillers en séjour directement à partir d'Apidae, éditions de brochures, etc.).</a:t>
            </a:r>
          </a:p>
          <a:p>
            <a:pPr>
              <a:spcAft>
                <a:spcPts val="1425"/>
              </a:spcAft>
              <a:buClr>
                <a:srgbClr val="002060"/>
              </a:buClr>
              <a:buSzPct val="45000"/>
            </a:pPr>
            <a:r>
              <a:rPr lang="fr-FR" altLang="fr-FR" dirty="0">
                <a:solidFill>
                  <a:srgbClr val="002060"/>
                </a:solidFill>
              </a:rPr>
              <a:t>Un chantier est actuellement mené, dans le cadre du programme européen le PITEM MITO, pour faciliter les échanges entre les deux bases. Objectif : éviter les doubles saisies chronophages.</a:t>
            </a:r>
          </a:p>
          <a:p>
            <a:endParaRPr lang="fr-FR" dirty="0">
              <a:solidFill>
                <a:srgbClr val="002060"/>
              </a:solidFill>
            </a:endParaRPr>
          </a:p>
          <a:p>
            <a:endParaRPr lang="fr-FR" dirty="0">
              <a:solidFill>
                <a:srgbClr val="00206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02A49D8-2805-4C5E-B297-59E27056D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47502BE-D772-48C7-81F0-D3C00D34D81E}" type="slidenum">
              <a:rPr lang="fr-FR" smtClean="0"/>
              <a:pPr algn="ctr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009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ADE91F-5A54-4754-8CBA-87186697C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Passerelle Apidae=&gt;GEOTREK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7482CA-210E-4DCA-8E95-A11A3C2C7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>
                <a:solidFill>
                  <a:srgbClr val="002060"/>
                </a:solidFill>
              </a:rPr>
              <a:t>Une passerelle Apidae =&gt; GEOTREK existe pour l’import des « services touristiques » : types objet restauration, hébergement, prestataires de services</a:t>
            </a:r>
          </a:p>
          <a:p>
            <a:pPr lvl="1">
              <a:buFontTx/>
              <a:buChar char="-"/>
            </a:pPr>
            <a:r>
              <a:rPr lang="fr-FR" sz="2600" dirty="0">
                <a:solidFill>
                  <a:srgbClr val="002060"/>
                </a:solidFill>
              </a:rPr>
              <a:t>A partir de sélections Apidae</a:t>
            </a:r>
          </a:p>
          <a:p>
            <a:pPr lvl="1">
              <a:buFontTx/>
              <a:buChar char="-"/>
            </a:pPr>
            <a:r>
              <a:rPr lang="fr-FR" sz="2600" dirty="0">
                <a:solidFill>
                  <a:srgbClr val="002060"/>
                </a:solidFill>
              </a:rPr>
              <a:t>GEOTREK dispose d’une API en lecture/écriture pour récupérer ces POI</a:t>
            </a:r>
          </a:p>
          <a:p>
            <a:r>
              <a:rPr lang="fr-FR" sz="2600" dirty="0">
                <a:solidFill>
                  <a:srgbClr val="002060"/>
                </a:solidFill>
              </a:rPr>
              <a:t>Cette passerelle sera étendue pour permettre de récupérer également les patrimoines culturels (Ex : les chapelles).</a:t>
            </a:r>
          </a:p>
          <a:p>
            <a:r>
              <a:rPr lang="fr-FR" sz="2600" dirty="0">
                <a:solidFill>
                  <a:srgbClr val="002060"/>
                </a:solidFill>
              </a:rPr>
              <a:t>Un groupe de travail va être mis en place pour mieux cerner les besoins des utilisateurs des deux bases en termes de données</a:t>
            </a:r>
          </a:p>
          <a:p>
            <a:endParaRPr lang="fr-FR" sz="2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B7C0467-3A17-4967-8865-E70F5270D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47502BE-D772-48C7-81F0-D3C00D34D81E}" type="slidenum">
              <a:rPr lang="fr-FR" smtClean="0"/>
              <a:pPr algn="ctr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3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692BE4-A43D-4190-969B-D8032EB59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Passerelle GEOTREK=&gt;Apidae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80A00B-3EB5-4AF4-A5EC-2424971A0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600" dirty="0">
                <a:solidFill>
                  <a:srgbClr val="002060"/>
                </a:solidFill>
              </a:rPr>
              <a:t>Développement en cours d’une passerelle GEOTREK-Apidae pour importer les itinéraires.</a:t>
            </a:r>
          </a:p>
          <a:p>
            <a:endParaRPr lang="fr-FR" sz="2600" dirty="0">
              <a:solidFill>
                <a:srgbClr val="002060"/>
              </a:solidFill>
            </a:endParaRPr>
          </a:p>
          <a:p>
            <a:r>
              <a:rPr lang="fr-FR" sz="2600" dirty="0">
                <a:solidFill>
                  <a:srgbClr val="002060"/>
                </a:solidFill>
              </a:rPr>
              <a:t>La mise en place d'une nouvelle passerelle de GEOTREK =&gt; Apidae permettra de récupérer les itinéraires GEOTREK dans Apidae de façon synchronisée, c'est à dire sans intervention ultérieure de mise à jour une fois l'itinéraire publié dans Apidae</a:t>
            </a:r>
            <a:r>
              <a:rPr lang="fr-FR" dirty="0">
                <a:solidFill>
                  <a:srgbClr val="002060"/>
                </a:solidFill>
              </a:rPr>
              <a:t>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D17BF4-338D-43CD-96DB-AC3C2D1A7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47502BE-D772-48C7-81F0-D3C00D34D81E}" type="slidenum">
              <a:rPr lang="fr-FR" smtClean="0"/>
              <a:pPr algn="ctr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11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505F974A-6218-4DB9-B495-A6F607CB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2BE-D772-48C7-81F0-D3C00D34D81E}" type="slidenum">
              <a:rPr lang="fr-FR" smtClean="0"/>
              <a:t>5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E85ECB-FE5B-4EE6-9974-3292BFD07C6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465141" y="974005"/>
            <a:ext cx="5552661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fr-FR" altLang="fr-FR" sz="2400" dirty="0">
                <a:solidFill>
                  <a:srgbClr val="002060"/>
                </a:solidFill>
              </a:rPr>
              <a:t>Travail préalable effectué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0312ED17-CE6D-41CF-A044-ECB097D34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442605"/>
            <a:ext cx="10515600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defPPr>
              <a:defRPr lang="en-GB"/>
            </a:defPPr>
            <a:lvl1pPr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002060"/>
              </a:buClr>
              <a:buSzPct val="45000"/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002060"/>
                </a:solidFill>
              </a:rPr>
              <a:t>Mise à correspondance des champs de données disponibles dans les deux outils.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002060"/>
              </a:buClr>
              <a:buSzPct val="45000"/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rgbClr val="002060"/>
                </a:solidFill>
              </a:rPr>
              <a:t>Solutions et difficultés rencontrées : </a:t>
            </a:r>
          </a:p>
          <a:p>
            <a:pPr lvl="1" hangingPunct="1">
              <a:lnSpc>
                <a:spcPct val="90000"/>
              </a:lnSpc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fr-FR" altLang="fr-FR" sz="2400" dirty="0">
                <a:solidFill>
                  <a:srgbClr val="002060"/>
                </a:solidFill>
              </a:rPr>
              <a:t>il n'existe pas toujours de correspondance possible : par exemple les niveaux de pratique dans GEOTREK et Apidae ne reposent pas sur un référentiel commun.</a:t>
            </a:r>
          </a:p>
          <a:p>
            <a:pPr lvl="1" hangingPunct="1">
              <a:lnSpc>
                <a:spcPct val="90000"/>
              </a:lnSpc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fr-FR" altLang="fr-FR" sz="2400" dirty="0">
                <a:solidFill>
                  <a:srgbClr val="002060"/>
                </a:solidFill>
              </a:rPr>
              <a:t>La structure des données n'est pas similaire : la notion de géolocalisation d'une randonnée diffère entre GEOTREK et Apidae.</a:t>
            </a:r>
          </a:p>
          <a:p>
            <a:pPr lvl="1" hangingPunct="1">
              <a:lnSpc>
                <a:spcPct val="90000"/>
              </a:lnSpc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fr-FR" altLang="fr-FR" sz="2400" dirty="0">
                <a:solidFill>
                  <a:srgbClr val="002060"/>
                </a:solidFill>
              </a:rPr>
              <a:t>Certains champs existent dans un outil et pas dans l'autre (ex : Altitude moyenne et altitude minimale).</a:t>
            </a:r>
          </a:p>
          <a:p>
            <a:pPr lvl="1" hangingPunct="1">
              <a:lnSpc>
                <a:spcPct val="90000"/>
              </a:lnSpc>
              <a:spcAft>
                <a:spcPts val="1138"/>
              </a:spcAft>
              <a:buSzPct val="75000"/>
              <a:buFont typeface="Symbol" panose="05050102010706020507" pitchFamily="18" charset="2"/>
              <a:buChar char=""/>
            </a:pPr>
            <a:r>
              <a:rPr lang="fr-FR" altLang="fr-FR" sz="2400" dirty="0">
                <a:solidFill>
                  <a:srgbClr val="002060"/>
                </a:solidFill>
              </a:rPr>
              <a:t>Nécessité de concaténer certains champs pour les rendre disponibles dans Apidae. Exemple : point de départ et d'arrivée GEOTREK dans complément location Apidae.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fr-FR" altLang="fr-FR" sz="2800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861EA4E5-3D3F-44FB-98D5-AC0909103E4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002060"/>
                </a:solidFill>
              </a:rPr>
              <a:t>Passerelle GEOTREK=&gt;Apidae</a:t>
            </a:r>
          </a:p>
        </p:txBody>
      </p:sp>
    </p:spTree>
    <p:extLst>
      <p:ext uri="{BB962C8B-B14F-4D97-AF65-F5344CB8AC3E}">
        <p14:creationId xmlns:p14="http://schemas.microsoft.com/office/powerpoint/2010/main" val="52160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1A05600-4F7E-4CA0-9C4B-AD687B624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2BE-D772-48C7-81F0-D3C00D34D81E}" type="slidenum">
              <a:rPr lang="fr-FR" smtClean="0"/>
              <a:t>6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115BD8-2DD9-4360-8CE9-BEB7B6721CF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725066" y="1125200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fr-FR" altLang="fr-FR" sz="2400" dirty="0">
                <a:solidFill>
                  <a:srgbClr val="002060"/>
                </a:solidFill>
              </a:rPr>
              <a:t>Modalités de mise en œuvre 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5C736752-9237-475A-9028-993DB1403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77159"/>
            <a:ext cx="10515600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defPPr>
              <a:defRPr lang="en-GB"/>
            </a:defPPr>
            <a:lvl1pPr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hangingPunct="1">
              <a:lnSpc>
                <a:spcPct val="90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fr-FR" altLang="fr-FR" sz="2600" dirty="0">
                <a:solidFill>
                  <a:srgbClr val="002060"/>
                </a:solidFill>
              </a:rPr>
              <a:t>Utilisation de l'API </a:t>
            </a:r>
            <a:r>
              <a:rPr lang="fr-FR" altLang="fr-FR" sz="2800" dirty="0">
                <a:solidFill>
                  <a:srgbClr val="002060"/>
                </a:solidFill>
              </a:rPr>
              <a:t>GEOTREK</a:t>
            </a:r>
            <a:r>
              <a:rPr lang="fr-FR" altLang="fr-FR" sz="2600" dirty="0">
                <a:solidFill>
                  <a:srgbClr val="002060"/>
                </a:solidFill>
              </a:rPr>
              <a:t>-rando pour récupérer un flux de données au format </a:t>
            </a:r>
            <a:r>
              <a:rPr lang="fr-FR" altLang="fr-FR" sz="2600" dirty="0" err="1">
                <a:solidFill>
                  <a:srgbClr val="002060"/>
                </a:solidFill>
              </a:rPr>
              <a:t>Geojson</a:t>
            </a:r>
            <a:r>
              <a:rPr lang="fr-FR" altLang="fr-FR" sz="2600" dirty="0">
                <a:solidFill>
                  <a:srgbClr val="002060"/>
                </a:solidFill>
              </a:rPr>
              <a:t> comprenant toutes les randonnées </a:t>
            </a:r>
            <a:r>
              <a:rPr lang="fr-FR" altLang="fr-FR" sz="2800" dirty="0">
                <a:solidFill>
                  <a:srgbClr val="002060"/>
                </a:solidFill>
              </a:rPr>
              <a:t>GEOTREK</a:t>
            </a:r>
            <a:r>
              <a:rPr lang="fr-FR" altLang="fr-FR" sz="2600" dirty="0">
                <a:solidFill>
                  <a:srgbClr val="002060"/>
                </a:solidFill>
              </a:rPr>
              <a:t>.</a:t>
            </a:r>
          </a:p>
          <a:p>
            <a:pPr hangingPunct="1">
              <a:lnSpc>
                <a:spcPct val="90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fr-FR" altLang="fr-FR" sz="2600" dirty="0">
                <a:solidFill>
                  <a:srgbClr val="002060"/>
                </a:solidFill>
              </a:rPr>
              <a:t>Intégration de ce flux dans l'outil </a:t>
            </a:r>
            <a:r>
              <a:rPr lang="fr-FR" altLang="fr-FR" sz="2600" dirty="0" err="1">
                <a:solidFill>
                  <a:srgbClr val="002060"/>
                </a:solidFill>
              </a:rPr>
              <a:t>SiTourisme</a:t>
            </a:r>
            <a:r>
              <a:rPr lang="fr-FR" altLang="fr-FR" sz="2600" dirty="0">
                <a:solidFill>
                  <a:srgbClr val="002060"/>
                </a:solidFill>
              </a:rPr>
              <a:t>, outil régional permettant le traitement du flux, la visualisation des données et l'import dans Apidae.</a:t>
            </a:r>
          </a:p>
          <a:p>
            <a:pPr hangingPunct="1">
              <a:lnSpc>
                <a:spcPct val="90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fr-FR" altLang="fr-FR" sz="2600" dirty="0">
                <a:solidFill>
                  <a:srgbClr val="002060"/>
                </a:solidFill>
              </a:rPr>
              <a:t>Sélectionner des fiches à importer dans Apidae via l'API d'écriture.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fr-FR" altLang="fr-FR" sz="2800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701AF75E-6E67-44AD-9363-78F8A3AD962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002060"/>
                </a:solidFill>
              </a:rPr>
              <a:t>Passerelle GEOTREK=&gt;Apidae</a:t>
            </a:r>
          </a:p>
        </p:txBody>
      </p:sp>
    </p:spTree>
    <p:extLst>
      <p:ext uri="{BB962C8B-B14F-4D97-AF65-F5344CB8AC3E}">
        <p14:creationId xmlns:p14="http://schemas.microsoft.com/office/powerpoint/2010/main" val="949169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AB2026D-1C52-4264-A24D-4E3AF2301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2BE-D772-48C7-81F0-D3C00D34D81E}" type="slidenum">
              <a:rPr lang="fr-FR" smtClean="0"/>
              <a:t>7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EFD61D-CD07-479E-A4C8-BDD15C8E32F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724400" y="1669774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l" defTabSz="449263" rtl="0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fr-FR" altLang="fr-FR" sz="2400" dirty="0">
                <a:solidFill>
                  <a:srgbClr val="002060"/>
                </a:solidFill>
              </a:rPr>
              <a:t>Conclusions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6BC77538-5A34-43E8-9749-B336D6660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06662"/>
            <a:ext cx="10515600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defPPr>
              <a:defRPr lang="en-GB"/>
            </a:defPPr>
            <a:lvl1pPr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hangingPunct="1">
              <a:lnSpc>
                <a:spcPct val="90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fr-FR" altLang="fr-FR" sz="2600" dirty="0">
                <a:solidFill>
                  <a:srgbClr val="002060"/>
                </a:solidFill>
              </a:rPr>
              <a:t>La passerelle permet de récupérer une grande partie des données, ce qui évite la double saisie et un gain de temps important.</a:t>
            </a:r>
          </a:p>
          <a:p>
            <a:pPr hangingPunct="1">
              <a:lnSpc>
                <a:spcPct val="90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fr-FR" altLang="fr-FR" sz="2600" dirty="0">
                <a:solidFill>
                  <a:srgbClr val="002060"/>
                </a:solidFill>
              </a:rPr>
              <a:t>La prise en main de cette passerelle est rapide et ne nécessite pas un temps de formation important.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fr-FR" altLang="fr-FR" sz="2800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E0A920E8-C061-440A-8875-C97BA7F46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6264275"/>
            <a:ext cx="2743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defPPr>
              <a:defRPr lang="en-GB"/>
            </a:defPPr>
            <a:lvl1pPr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 hangingPunct="1">
              <a:lnSpc>
                <a:spcPct val="100000"/>
              </a:lnSpc>
            </a:pPr>
            <a:fld id="{06E0C9B7-8F78-4F2C-BE5D-36E6710489D8}" type="slidenum">
              <a:rPr lang="fr-FR" altLang="fr-FR">
                <a:cs typeface="Lucida Sans Unicode" panose="020B0602030504020204" pitchFamily="34" charset="0"/>
              </a:rPr>
              <a:pPr algn="ctr" hangingPunct="1">
                <a:lnSpc>
                  <a:spcPct val="100000"/>
                </a:lnSpc>
              </a:pPr>
              <a:t>7</a:t>
            </a:fld>
            <a:endParaRPr lang="fr-FR" altLang="fr-FR">
              <a:cs typeface="Lucida Sans Unicode" panose="020B0602030504020204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9D6149E1-0364-4243-B1A3-9AE234FD970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002060"/>
                </a:solidFill>
              </a:rPr>
              <a:t>Passerelle GEOTREK=&gt;Apidae</a:t>
            </a:r>
          </a:p>
        </p:txBody>
      </p:sp>
    </p:spTree>
    <p:extLst>
      <p:ext uri="{BB962C8B-B14F-4D97-AF65-F5344CB8AC3E}">
        <p14:creationId xmlns:p14="http://schemas.microsoft.com/office/powerpoint/2010/main" val="326264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1200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1200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1200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0" y="1200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1962150"/>
            <a:ext cx="12192000" cy="0"/>
          </a:xfrm>
          <a:prstGeom prst="rect">
            <a:avLst/>
          </a:prstGeom>
          <a:gradFill>
            <a:gsLst>
              <a:gs pos="5000">
                <a:srgbClr val="CCFFCC">
                  <a:lumMod val="92000"/>
                </a:srgb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0" y="2466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0" y="2466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69863" y="34123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/>
          </p:nvPr>
        </p:nvSpPr>
        <p:spPr>
          <a:xfrm>
            <a:off x="696882" y="2930732"/>
            <a:ext cx="10798236" cy="1325563"/>
          </a:xfrm>
        </p:spPr>
        <p:txBody>
          <a:bodyPr>
            <a:noAutofit/>
          </a:bodyPr>
          <a:lstStyle/>
          <a:p>
            <a:pPr algn="ctr"/>
            <a:r>
              <a:rPr lang="fr-FR" sz="4200" dirty="0">
                <a:ln w="0"/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votre attention</a:t>
            </a:r>
            <a:endParaRPr lang="fr-FR" sz="42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4903" y="210163"/>
            <a:ext cx="2720960" cy="1199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9080" y="28231"/>
            <a:ext cx="2204199" cy="1374383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5808A992-E8A1-49B1-9D4D-2022B8857B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2" y="52524"/>
            <a:ext cx="1569217" cy="1186481"/>
          </a:xfrm>
          <a:prstGeom prst="rect">
            <a:avLst/>
          </a:prstGeom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3AB2FB14-DFDB-438D-9A41-A59048241189}"/>
              </a:ext>
            </a:extLst>
          </p:cNvPr>
          <p:cNvSpPr txBox="1"/>
          <p:nvPr/>
        </p:nvSpPr>
        <p:spPr>
          <a:xfrm>
            <a:off x="4332480" y="4652726"/>
            <a:ext cx="41465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n w="0"/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Rencontres GEOTREK 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</a:rPr>
              <a:t>7 novembre 2019 - Nîmes</a:t>
            </a: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DED27D97-B02F-458E-A547-8206B85E76F1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" t="-53" r="-24" b="-53"/>
          <a:stretch>
            <a:fillRect/>
          </a:stretch>
        </p:blipFill>
        <p:spPr bwMode="auto">
          <a:xfrm>
            <a:off x="834887" y="5624632"/>
            <a:ext cx="2359850" cy="110706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29" name="Image 10">
            <a:extLst>
              <a:ext uri="{FF2B5EF4-FFF2-40B4-BE49-F238E27FC236}">
                <a16:creationId xmlns:a16="http://schemas.microsoft.com/office/drawing/2014/main" id="{5E104223-5973-41BF-9A42-C7BB2E428C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35266" y="5675293"/>
            <a:ext cx="2359851" cy="86631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0508199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84BF5E7F2A541A703B090CD9E2683" ma:contentTypeVersion="2" ma:contentTypeDescription="Crée un document." ma:contentTypeScope="" ma:versionID="c48fd78950b4dd0fff81b3470cbce663">
  <xsd:schema xmlns:xsd="http://www.w3.org/2001/XMLSchema" xmlns:xs="http://www.w3.org/2001/XMLSchema" xmlns:p="http://schemas.microsoft.com/office/2006/metadata/properties" xmlns:ns2="fcda7658-f30b-476a-b54b-bb5e4ab09a88" targetNamespace="http://schemas.microsoft.com/office/2006/metadata/properties" ma:root="true" ma:fieldsID="75cbb6ce08810c484f104e0b551e64d6" ns2:_="">
    <xsd:import namespace="fcda7658-f30b-476a-b54b-bb5e4ab09a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da7658-f30b-476a-b54b-bb5e4ab09a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31B764-7126-4976-8414-4A2389A6619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cda7658-f30b-476a-b54b-bb5e4ab09a8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E98AABE-693D-4977-A9F8-CED1B0045F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da7658-f30b-476a-b54b-bb5e4ab09a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51822C-9DC5-486B-A613-C137643378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365</Words>
  <Application>Microsoft Office PowerPoint</Application>
  <PresentationFormat>Grand écran</PresentationFormat>
  <Paragraphs>72</Paragraphs>
  <Slides>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Microsoft YaHei</vt:lpstr>
      <vt:lpstr>Arial</vt:lpstr>
      <vt:lpstr>Calibri</vt:lpstr>
      <vt:lpstr>Lucida Sans Unicode</vt:lpstr>
      <vt:lpstr>Symbol</vt:lpstr>
      <vt:lpstr>Times New Roman</vt:lpstr>
      <vt:lpstr>Wingdings</vt:lpstr>
      <vt:lpstr>Thème Office</vt:lpstr>
      <vt:lpstr> Chantier Apidae-GEOTREK PITEM MITO</vt:lpstr>
      <vt:lpstr>Relations Apidae - GEOTREK</vt:lpstr>
      <vt:lpstr>Passerelle Apidae=&gt;GEOTREK</vt:lpstr>
      <vt:lpstr>Passerelle GEOTREK=&gt;Apidae</vt:lpstr>
      <vt:lpstr>Présentation PowerPoint</vt:lpstr>
      <vt:lpstr>Présentation PowerPoint</vt:lpstr>
      <vt:lpstr>Présentation PowerPoint</vt:lpstr>
      <vt:lpstr>Merci de votre attention</vt:lpstr>
    </vt:vector>
  </TitlesOfParts>
  <Company>Conseil Régional Pocence Alpes Côte D'Azur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NONIER Camille</dc:creator>
  <cp:lastModifiedBy>COULOMB Celine</cp:lastModifiedBy>
  <cp:revision>176</cp:revision>
  <cp:lastPrinted>2019-02-19T10:42:39Z</cp:lastPrinted>
  <dcterms:created xsi:type="dcterms:W3CDTF">2019-02-08T14:36:01Z</dcterms:created>
  <dcterms:modified xsi:type="dcterms:W3CDTF">2019-11-06T15:26:43Z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0x0101004E284BF5E7F2A541A703B090CD9E2683</vt:lpwstr>
  </property>
  <property fmtid="{D5CDD505-2E9C-101B-9397-08002B2CF9AE}" pid="3" name="AuthorIds_UIVersion_6144">
    <vt:lpwstr>16</vt:lpwstr>
  </property>
</Properties>
</file>