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5" r:id="rId1"/>
    <p:sldMasterId id="2147483666" r:id="rId2"/>
  </p:sldMasterIdLst>
  <p:notesMasterIdLst>
    <p:notesMasterId r:id="rId19"/>
  </p:notesMasterIdLst>
  <p:sldIdLst>
    <p:sldId id="256" r:id="rId3"/>
    <p:sldId id="259" r:id="rId4"/>
    <p:sldId id="262" r:id="rId5"/>
    <p:sldId id="264" r:id="rId6"/>
    <p:sldId id="267" r:id="rId7"/>
    <p:sldId id="268" r:id="rId8"/>
    <p:sldId id="269" r:id="rId9"/>
    <p:sldId id="270" r:id="rId10"/>
    <p:sldId id="272" r:id="rId11"/>
    <p:sldId id="279" r:id="rId12"/>
    <p:sldId id="287" r:id="rId13"/>
    <p:sldId id="280" r:id="rId14"/>
    <p:sldId id="282" r:id="rId15"/>
    <p:sldId id="283" r:id="rId16"/>
    <p:sldId id="284" r:id="rId17"/>
    <p:sldId id="285" r:id="rId18"/>
  </p:sldIdLst>
  <p:sldSz cx="9144000" cy="5143500" type="screen16x9"/>
  <p:notesSz cx="6669088" cy="9926638"/>
  <p:embeddedFontLst>
    <p:embeddedFont>
      <p:font typeface="Calibri" panose="020F0502020204030204" pitchFamily="34" charset="0"/>
      <p:regular r:id="rId20"/>
      <p:bold r:id="rId21"/>
      <p:italic r:id="rId22"/>
      <p:boldItalic r:id="rId23"/>
    </p:embeddedFont>
    <p:embeddedFont>
      <p:font typeface="Questrial" panose="020B0604020202020204" charset="0"/>
      <p:regular r:id="rId2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pos="454">
          <p15:clr>
            <a:srgbClr val="9AA0A6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céline brossard pro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A43DA95-327F-47B9-B53D-87528EAD2F97}">
  <a:tblStyle styleId="{8A43DA95-327F-47B9-B53D-87528EAD2F97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3450" autoAdjust="0"/>
  </p:normalViewPr>
  <p:slideViewPr>
    <p:cSldViewPr snapToGrid="0">
      <p:cViewPr varScale="1">
        <p:scale>
          <a:sx n="111" d="100"/>
          <a:sy n="111" d="100"/>
        </p:scale>
        <p:origin x="1614" y="96"/>
      </p:cViewPr>
      <p:guideLst>
        <p:guide orient="horz" pos="1620"/>
        <p:guide pos="2880"/>
        <p:guide pos="45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font" Target="fonts/font2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1.fntdata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5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4.fntdata"/><Relationship Id="rId28" Type="http://schemas.openxmlformats.org/officeDocument/2006/relationships/theme" Target="theme/theme1.xml"/><Relationship Id="rId10" Type="http://schemas.openxmlformats.org/officeDocument/2006/relationships/slide" Target="slides/slide8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3.fntdata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5c875f1ea3_1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8775" y="1243013"/>
            <a:ext cx="5951538" cy="334803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" name="Google Shape;123;g5c875f1ea3_1_10:notes"/>
          <p:cNvSpPr txBox="1">
            <a:spLocks noGrp="1"/>
          </p:cNvSpPr>
          <p:nvPr>
            <p:ph type="body" idx="1"/>
          </p:nvPr>
        </p:nvSpPr>
        <p:spPr>
          <a:xfrm>
            <a:off x="666910" y="4777201"/>
            <a:ext cx="533527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  <p:sp>
        <p:nvSpPr>
          <p:cNvPr id="124" name="Google Shape;124;g5c875f1ea3_1_10:notes"/>
          <p:cNvSpPr txBox="1">
            <a:spLocks noGrp="1"/>
          </p:cNvSpPr>
          <p:nvPr>
            <p:ph type="sldNum" idx="12"/>
          </p:nvPr>
        </p:nvSpPr>
        <p:spPr>
          <a:xfrm>
            <a:off x="3777607" y="9428598"/>
            <a:ext cx="2889938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" name="Google Shape;335;g6047f4d279_0_8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6" name="Google Shape;336;g6047f4d279_0_812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:notes"/>
          <p:cNvSpPr txBox="1">
            <a:spLocks noGrp="1"/>
          </p:cNvSpPr>
          <p:nvPr>
            <p:ph type="body" idx="1"/>
          </p:nvPr>
        </p:nvSpPr>
        <p:spPr>
          <a:xfrm>
            <a:off x="666891" y="4715144"/>
            <a:ext cx="5335270" cy="44669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Apidae est un véritable écosystème, constitué de trois communautés : les acteurs territoriaux, les fournisseurs de services, les socio‐professionnels.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Chaque type de membre a son rôle à jouer dans le réseau : les Offices de Tourisme demeurent des partenaires importants, mais les autres types de membres tels que les fournisseurs de services le sont tout autant.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Tout type de membres peut lancer une collaboration : Offices de Tourisme, agences web... </a:t>
            </a:r>
          </a:p>
          <a:p>
            <a:pPr marL="158750" indent="0"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plateforme est là pour faciliter la mise en relation entre les communautés</a:t>
            </a:r>
          </a:p>
          <a:p>
            <a:pPr marL="158750" indent="0"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utilisateurs disposent d’”espaces” pour se présenter, interagir librement et valoriser davantage les compétences</a:t>
            </a:r>
          </a:p>
          <a:p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quatre centres de partage et de rencontres seront disponibles : Le centre des partages des.... 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Symbol" panose="05050102010706020507" pitchFamily="18" charset="2"/>
              </a:rPr>
              <a:t>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... services 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Symbol" panose="05050102010706020507" pitchFamily="18" charset="2"/>
              </a:rPr>
              <a:t>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... datas 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Symbol" panose="05050102010706020507" pitchFamily="18" charset="2"/>
              </a:rPr>
              <a:t>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... compétences 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Symbol" panose="05050102010706020507" pitchFamily="18" charset="2"/>
              </a:rPr>
              <a:t>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... projets </a:t>
            </a:r>
          </a:p>
          <a:p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L’écosystème sera mis en lumière</a:t>
            </a:r>
          </a:p>
        </p:txBody>
      </p:sp>
      <p:sp>
        <p:nvSpPr>
          <p:cNvPr id="83" name="Google Shape;83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g61f23fd03d_2_1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" name="Google Shape;342;g61f23fd03d_2_164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g6047f4d279_0_7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6" name="Google Shape;356;g6047f4d279_0_759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g6191f64727_0_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3" y="1347788"/>
            <a:ext cx="6462712" cy="363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62" name="Google Shape;362;g6191f64727_0_2:notes"/>
          <p:cNvSpPr txBox="1">
            <a:spLocks noGrp="1"/>
          </p:cNvSpPr>
          <p:nvPr>
            <p:ph type="body" idx="1"/>
          </p:nvPr>
        </p:nvSpPr>
        <p:spPr>
          <a:xfrm>
            <a:off x="648537" y="5186077"/>
            <a:ext cx="5188235" cy="424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63" name="Google Shape;363;g6191f64727_0_2:notes"/>
          <p:cNvSpPr txBox="1">
            <a:spLocks noGrp="1"/>
          </p:cNvSpPr>
          <p:nvPr>
            <p:ph type="sldNum" idx="12"/>
          </p:nvPr>
        </p:nvSpPr>
        <p:spPr>
          <a:xfrm>
            <a:off x="3673540" y="10235581"/>
            <a:ext cx="2810294" cy="54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14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6191f64727_0_2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0" name="Google Shape;370;g6191f64727_0_259:notes"/>
          <p:cNvSpPr txBox="1">
            <a:spLocks noGrp="1"/>
          </p:cNvSpPr>
          <p:nvPr>
            <p:ph type="body" idx="1"/>
          </p:nvPr>
        </p:nvSpPr>
        <p:spPr>
          <a:xfrm>
            <a:off x="666910" y="4777201"/>
            <a:ext cx="533527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1" name="Google Shape;371;g6191f64727_0_259:notes"/>
          <p:cNvSpPr txBox="1">
            <a:spLocks noGrp="1"/>
          </p:cNvSpPr>
          <p:nvPr>
            <p:ph type="sldNum" idx="12"/>
          </p:nvPr>
        </p:nvSpPr>
        <p:spPr>
          <a:xfrm>
            <a:off x="3777607" y="9428598"/>
            <a:ext cx="2889938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15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Google Shape;377;g603f612e0e_1_97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3" y="1347788"/>
            <a:ext cx="6462712" cy="363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78" name="Google Shape;378;g603f612e0e_1_974:notes"/>
          <p:cNvSpPr txBox="1">
            <a:spLocks noGrp="1"/>
          </p:cNvSpPr>
          <p:nvPr>
            <p:ph type="body" idx="1"/>
          </p:nvPr>
        </p:nvSpPr>
        <p:spPr>
          <a:xfrm>
            <a:off x="648537" y="5186077"/>
            <a:ext cx="5188235" cy="424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379" name="Google Shape;379;g603f612e0e_1_974:notes"/>
          <p:cNvSpPr txBox="1">
            <a:spLocks noGrp="1"/>
          </p:cNvSpPr>
          <p:nvPr>
            <p:ph type="sldNum" idx="12"/>
          </p:nvPr>
        </p:nvSpPr>
        <p:spPr>
          <a:xfrm>
            <a:off x="3673540" y="10235581"/>
            <a:ext cx="2810294" cy="54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16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g6047f4d279_0_8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" name="Google Shape;141;g6047f4d279_0_807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g603f612e0e_1_3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3" y="1347788"/>
            <a:ext cx="6462712" cy="363537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g603f612e0e_1_359:notes"/>
          <p:cNvSpPr txBox="1">
            <a:spLocks noGrp="1"/>
          </p:cNvSpPr>
          <p:nvPr>
            <p:ph type="body" idx="1"/>
          </p:nvPr>
        </p:nvSpPr>
        <p:spPr>
          <a:xfrm>
            <a:off x="648538" y="5186078"/>
            <a:ext cx="5188235" cy="424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Lancé en 2005 avec huit départements de la région Auvergne‐Rhône‐Alpes, l’ambition initiale du projet était :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Mutualiser la gestion de la donnée touristique ‐ une fonction qui coûte cher ‐ 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Pour se concentrer sur la diffusion de l’information touristique auprès de ses clients ‐ une fonction qui rapporte. 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Les données sont partagées. </a:t>
            </a:r>
          </a:p>
          <a:p>
            <a:pPr marL="158750" indent="0"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 2012, la façon de produire des données évolue : elle devient collaborative. </a:t>
            </a:r>
          </a:p>
          <a:p>
            <a:pPr marL="158750" indent="0"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Trois années plus tard (2015), le projet changera de nom pour prendre celui d’Apidae Tourisme à l’image des valeurs du réseau : l’ouverture, l’écoute et le partage, la liberté d’entreprendre, la performance, les services, la fiabilité et la richesse des données, la communauté</a:t>
            </a:r>
          </a:p>
          <a:p>
            <a:pPr marL="158750" indent="0"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En 2018, la vocation du réseau a évolué et se concentre sur la relation entre les acteurs pour exploiter et multiplier les services. On parle alors d’écosystème. </a:t>
            </a:r>
          </a:p>
          <a:p>
            <a:pPr marL="158750" indent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Deux chantiers extrêmement importants sont lancés : 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L’évolution de la gouvernance du réseau, 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 choix d’un prestataire pour le lancement d’une nouvelle plateforme de travail.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61" name="Google Shape;161;g603f612e0e_1_359:notes"/>
          <p:cNvSpPr txBox="1">
            <a:spLocks noGrp="1"/>
          </p:cNvSpPr>
          <p:nvPr>
            <p:ph type="sldNum" idx="12"/>
          </p:nvPr>
        </p:nvSpPr>
        <p:spPr>
          <a:xfrm>
            <a:off x="3673548" y="10235582"/>
            <a:ext cx="2810294" cy="54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3</a:t>
            </a:fld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g603f612e0e_1_6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113" y="1347788"/>
            <a:ext cx="6462712" cy="363696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9" name="Google Shape;179;g603f612e0e_1_627:notes"/>
          <p:cNvSpPr txBox="1">
            <a:spLocks noGrp="1"/>
          </p:cNvSpPr>
          <p:nvPr>
            <p:ph type="body" idx="1"/>
          </p:nvPr>
        </p:nvSpPr>
        <p:spPr>
          <a:xfrm>
            <a:off x="648538" y="5186078"/>
            <a:ext cx="5188235" cy="42432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158750" indent="0" rtl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Le réseau, aujourd'hui c’est …. (</a:t>
            </a:r>
            <a:r>
              <a:rPr lang="fr-FR" sz="1100" b="0" i="0" u="none" strike="noStrike" cap="none" dirty="0" err="1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cf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les chiffres ci-dessous en complément de la slide)</a:t>
            </a:r>
            <a:endParaRPr lang="fr-FR" dirty="0">
              <a:effectLst/>
            </a:endParaRPr>
          </a:p>
          <a:p>
            <a:pPr marL="158750" indent="0" rtl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c’est 3 communautés =&gt; un écosystème (de territoire)</a:t>
            </a:r>
          </a:p>
          <a:p>
            <a:pPr marL="158750" indent="0" rtl="0">
              <a:buNone/>
            </a:pPr>
            <a:br>
              <a:rPr lang="fr-FR" dirty="0"/>
            </a:b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Chiffres au 30/04/2019</a:t>
            </a:r>
            <a:endParaRPr lang="fr-FR" dirty="0">
              <a:effectLst/>
            </a:endParaRPr>
          </a:p>
          <a:p>
            <a:pPr marL="158750" indent="0" rtl="0"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rtl="0"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3 communautés qui interagissent et créent de la valeur</a:t>
            </a:r>
            <a:endParaRPr lang="fr-FR" dirty="0">
              <a:effectLst/>
            </a:endParaRPr>
          </a:p>
          <a:p>
            <a:pPr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Acteurs territoriaux (54% ) - 680</a:t>
            </a:r>
          </a:p>
          <a:p>
            <a:pPr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Fournisseurs de services (43%) - 553</a:t>
            </a:r>
          </a:p>
          <a:p>
            <a:pPr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Socio-professionnels (3%) - 36</a:t>
            </a:r>
          </a:p>
          <a:p>
            <a:pPr marL="158750" indent="0" rtl="0">
              <a:buNone/>
            </a:pPr>
            <a:br>
              <a:rPr lang="fr-FR" dirty="0"/>
            </a:br>
            <a:br>
              <a:rPr lang="fr-FR" dirty="0"/>
            </a:br>
            <a:r>
              <a:rPr lang="fr-F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EXPANSION en 10 mois 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(juin 2108)</a:t>
            </a:r>
            <a:endParaRPr lang="fr-FR" dirty="0">
              <a:effectLst/>
            </a:endParaRPr>
          </a:p>
          <a:p>
            <a:pPr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Nombre de membres : + 6% </a:t>
            </a:r>
            <a:endParaRPr lang="fr-F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Communauté des fournisseurs + 11% </a:t>
            </a:r>
            <a:endParaRPr lang="fr-F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1"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Communauté des territoires : + 2% </a:t>
            </a:r>
            <a:endParaRPr lang="fr-F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Projets : + 22% </a:t>
            </a:r>
            <a:endParaRPr lang="fr-F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rtl="0" fontAlgn="base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Utilisateurs + 17%</a:t>
            </a:r>
            <a:endParaRPr lang="fr-FR" sz="12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rtl="0" fontAlgn="base">
              <a:buNone/>
            </a:pPr>
            <a:b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</a:b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158750" indent="0" rtl="0">
              <a:buNone/>
            </a:pPr>
            <a:r>
              <a:rPr lang="fr-F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Potentiel de contacts chez les socio-pro </a:t>
            </a:r>
            <a:endParaRPr lang="fr-FR" dirty="0">
              <a:effectLst/>
            </a:endParaRPr>
          </a:p>
          <a:p>
            <a:pPr marL="158750" indent="0" rtl="0">
              <a:buNone/>
            </a:pPr>
            <a:r>
              <a:rPr lang="fr-F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au 30/06 : 210 000 EJ</a:t>
            </a: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 dont 143 000 en AURA</a:t>
            </a:r>
            <a:endParaRPr lang="fr-FR" dirty="0">
              <a:effectLst/>
            </a:endParaRPr>
          </a:p>
          <a:p>
            <a:pPr rt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29% environ sont des COS </a:t>
            </a:r>
            <a:endParaRPr lang="fr-FR" dirty="0">
              <a:effectLst/>
            </a:endParaRPr>
          </a:p>
          <a:p>
            <a:pPr rt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17% environ des Hébergements locatifs </a:t>
            </a:r>
            <a:endParaRPr lang="fr-FR" dirty="0">
              <a:effectLst/>
            </a:endParaRPr>
          </a:p>
        </p:txBody>
      </p:sp>
      <p:sp>
        <p:nvSpPr>
          <p:cNvPr id="180" name="Google Shape;180;g603f612e0e_1_627:notes"/>
          <p:cNvSpPr txBox="1">
            <a:spLocks noGrp="1"/>
          </p:cNvSpPr>
          <p:nvPr>
            <p:ph type="sldNum" idx="12"/>
          </p:nvPr>
        </p:nvSpPr>
        <p:spPr>
          <a:xfrm>
            <a:off x="3673548" y="10235582"/>
            <a:ext cx="2810294" cy="5406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4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g61f23fd03d_1_3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6" name="Google Shape;206;g61f23fd03d_1_326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Comme nous l’avons vu précédemment,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finalité du réseau Apidae n’est pas de gérer de la donnée, mais de générer de la relation entre des humains qui veulent construire des projets. 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De la relation naissent les projets, des projets naissent la richesse.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cs typeface="Arial"/>
              <a:sym typeface="Arial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tabLst/>
              <a:defRPr/>
            </a:pPr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plateforme est là pour faciliter la mise en relation entre les communautés et ce sera d’autant plus vrai à l’avenir.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g6047f4d279_0_8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5112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2" name="Google Shape;212;g6047f4d279_0_823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62e727b278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269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62e727b278_1_0:notes"/>
          <p:cNvSpPr txBox="1">
            <a:spLocks noGrp="1"/>
          </p:cNvSpPr>
          <p:nvPr>
            <p:ph type="body" idx="1"/>
          </p:nvPr>
        </p:nvSpPr>
        <p:spPr>
          <a:xfrm>
            <a:off x="666909" y="4715153"/>
            <a:ext cx="5335270" cy="446698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58750" indent="0">
              <a:buNone/>
            </a:pPr>
            <a:r>
              <a:rPr lang="fr-FR" sz="1100" b="1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La création d’une structure autonome va permettre de :</a:t>
            </a:r>
            <a:endParaRPr lang="fr-FR" sz="1100" b="0" i="0" u="none" strike="noStrike" cap="none" dirty="0">
              <a:solidFill>
                <a:srgbClr val="000000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Consolider la démarche initiée il y a 15 ans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Adapter les aspects juridiques (formalisme) et financiers à notre gouvernance et notre ambition actuelle 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Mobiliser de nouveaux modes de financement publics/ privés </a:t>
            </a:r>
          </a:p>
          <a:p>
            <a:pPr lvl="0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Faire évoluer et améliorer la plateforme Apidae : plus moderne, plus ergonomique et plus puissante</a:t>
            </a:r>
          </a:p>
          <a:p>
            <a:pPr lvl="1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Pour qu’elle serve nos ambitions (structurer et simplifier les relations)</a:t>
            </a:r>
          </a:p>
          <a:p>
            <a:pPr lvl="1"/>
            <a:r>
              <a:rPr lang="fr-FR" sz="1100" b="0" i="0" u="none" strike="noStrike" cap="none" dirty="0">
                <a:solidFill>
                  <a:srgbClr val="000000"/>
                </a:solidFill>
                <a:effectLst/>
                <a:latin typeface="Arial"/>
                <a:ea typeface="Arial"/>
                <a:cs typeface="Arial"/>
                <a:sym typeface="Arial"/>
              </a:rPr>
              <a:t>Pour renforcer la proposition de valeur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61f23fd03d_1_4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24" name="Google Shape;224;g61f23fd03d_1_424:notes"/>
          <p:cNvSpPr txBox="1">
            <a:spLocks noGrp="1"/>
          </p:cNvSpPr>
          <p:nvPr>
            <p:ph type="body" idx="1"/>
          </p:nvPr>
        </p:nvSpPr>
        <p:spPr>
          <a:xfrm>
            <a:off x="666910" y="4777201"/>
            <a:ext cx="5335270" cy="3908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solidFill>
                  <a:schemeClr val="dk1"/>
                </a:solidFill>
              </a:rPr>
              <a:t>la Scic adresse le mieux notre problématique public privée et business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200" dirty="0">
                <a:solidFill>
                  <a:schemeClr val="dk1"/>
                </a:solidFill>
              </a:rPr>
              <a:t>cela permet de structurer le réseau, l’organisation, botom up, participatif ,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-FR" sz="1200" dirty="0">
                <a:solidFill>
                  <a:schemeClr val="dk1"/>
                </a:solidFill>
              </a:rPr>
              <a:t>pas de structure complexe </a:t>
            </a:r>
            <a:r>
              <a:rPr lang="fr" sz="1200" dirty="0">
                <a:solidFill>
                  <a:schemeClr val="dk1"/>
                </a:solidFill>
              </a:rPr>
              <a:t>avec des collectivités qui décident pour les autres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Char char="●"/>
            </a:pPr>
            <a:r>
              <a:rPr lang="fr" sz="1200" dirty="0">
                <a:solidFill>
                  <a:schemeClr val="dk1"/>
                </a:solidFill>
              </a:rPr>
              <a:t>avec de l’agilité opérationnelle d’une société privée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200"/>
              <a:buChar char="-"/>
            </a:pPr>
            <a:endParaRPr sz="1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dirty="0">
                <a:solidFill>
                  <a:srgbClr val="FF0000"/>
                </a:solidFill>
              </a:rPr>
              <a:t>principes de base de la SCIC </a:t>
            </a:r>
            <a:endParaRPr sz="1200" dirty="0">
              <a:solidFill>
                <a:srgbClr val="FF00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fr" sz="1200" b="1" dirty="0">
                <a:solidFill>
                  <a:schemeClr val="dk1"/>
                </a:solidFill>
              </a:rPr>
              <a:t>Le meilleur des sociétés coopératives avec le meilleur des sociétés commerciales </a:t>
            </a:r>
            <a:endParaRPr sz="1200" b="1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 dirty="0">
                <a:solidFill>
                  <a:schemeClr val="dk1"/>
                </a:solidFill>
              </a:rPr>
              <a:t>une société commerciale soumise aux impératifs de bonne gestion des société privés privées (fiscal ,ne pas perdre d’argent  …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 dirty="0">
                <a:solidFill>
                  <a:schemeClr val="dk1"/>
                </a:solidFill>
              </a:rPr>
              <a:t>un droit coopératif qui garantit lqu’il n’y a pas de privatisation du bien commun : 1 voix en AG , pas de plus value sur les parts sociales, l’obligation de réinvestir l’essentiel des bénéfices dans la société </a:t>
            </a:r>
            <a:endParaRPr sz="1200" dirty="0">
              <a:solidFill>
                <a:schemeClr val="dk1"/>
              </a:solidFill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-"/>
            </a:pPr>
            <a:r>
              <a:rPr lang="fr" sz="1200" dirty="0">
                <a:solidFill>
                  <a:schemeClr val="dk1"/>
                </a:solidFill>
              </a:rPr>
              <a:t>la possibilité d’associer personnes morales et physiques (les salariés sont sociétaires) , privé et public - tout le monde peu prendre des parts </a:t>
            </a: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dirty="0">
              <a:solidFill>
                <a:schemeClr val="dk1"/>
              </a:solidFill>
            </a:endParaRPr>
          </a:p>
        </p:txBody>
      </p:sp>
      <p:sp>
        <p:nvSpPr>
          <p:cNvPr id="225" name="Google Shape;225;g61f23fd03d_1_424:notes"/>
          <p:cNvSpPr txBox="1">
            <a:spLocks noGrp="1"/>
          </p:cNvSpPr>
          <p:nvPr>
            <p:ph type="sldNum" idx="12"/>
          </p:nvPr>
        </p:nvSpPr>
        <p:spPr>
          <a:xfrm>
            <a:off x="3777607" y="9428598"/>
            <a:ext cx="2889938" cy="4979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8</a:t>
            </a:fld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g6327da5666_0_0:notes"/>
          <p:cNvSpPr txBox="1">
            <a:spLocks noGrp="1"/>
          </p:cNvSpPr>
          <p:nvPr>
            <p:ph type="body" idx="1"/>
          </p:nvPr>
        </p:nvSpPr>
        <p:spPr>
          <a:xfrm>
            <a:off x="666910" y="4777201"/>
            <a:ext cx="5335270" cy="3908777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dirty="0"/>
              <a:t>Points importants : 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Des web conférences sont prévues pour impliquer tous les acteurs au cours du processus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Les structures souhaitant prendre des parts sociales devront faire acte d’engagement</a:t>
            </a:r>
          </a:p>
          <a:p>
            <a:pPr marL="171450" lvl="0" indent="-171450" algn="l" rtl="0">
              <a:spcBef>
                <a:spcPts val="0"/>
              </a:spcBef>
              <a:spcAft>
                <a:spcPts val="0"/>
              </a:spcAft>
              <a:buFontTx/>
              <a:buChar char="-"/>
            </a:pPr>
            <a:r>
              <a:rPr lang="fr-FR" dirty="0"/>
              <a:t>La structure doit être créée au printemps.</a:t>
            </a:r>
            <a:endParaRPr dirty="0"/>
          </a:p>
        </p:txBody>
      </p:sp>
      <p:sp>
        <p:nvSpPr>
          <p:cNvPr id="238" name="Google Shape;238;g6327da566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39838"/>
            <a:ext cx="5954712" cy="3351212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contenu">
  <p:cSld name="Titre et contenu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Google Shape;13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7" y="0"/>
            <a:ext cx="913746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 txBox="1">
            <a:spLocks noGrp="1"/>
          </p:cNvSpPr>
          <p:nvPr>
            <p:ph type="body" idx="1"/>
          </p:nvPr>
        </p:nvSpPr>
        <p:spPr>
          <a:xfrm>
            <a:off x="914995" y="2190750"/>
            <a:ext cx="73140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58178"/>
              </a:buClr>
              <a:buSzPts val="4500"/>
              <a:buNone/>
              <a:defRPr sz="4500">
                <a:solidFill>
                  <a:srgbClr val="858178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et texte vertical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vertical et texte" type="vertTitleAndTx">
  <p:cSld name="VERTICAL_TITLE_AND_VERTICAL_TEX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0" name="Google Shape;80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seul" type="titleOnly">
  <p:cSld name="TITLE_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5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  <a:defRPr sz="4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2" name="Google Shape;92;p1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3" name="Google Shape;93;p1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4" name="Google Shape;94;p1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  <a:defRPr sz="4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None/>
              <a:defRPr sz="1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R="0"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R="0"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R="0"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R="0"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  <a:defRPr sz="4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03" name="Google Shape;103;p17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4" name="Google Shape;104;p17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5" name="Google Shape;105;p1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6" name="Google Shape;106;p1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7" name="Google Shape;107;p1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  <a:defRPr sz="4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110" name="Google Shape;110;p1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5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1" name="Google Shape;111;p1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5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2" name="Google Shape;112;p1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None/>
              <a:defRPr sz="18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None/>
              <a:defRPr sz="15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None/>
              <a:defRPr sz="14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3" name="Google Shape;113;p1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429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048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200"/>
              <a:buFont typeface="Arial"/>
              <a:buChar char="•"/>
              <a:defRPr sz="12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5" name="Google Shape;115;p1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1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1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9" name="Google Shape;119;p1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0" name="Google Shape;120;p1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ide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re et contenu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e de titre" type="title">
  <p:cSld name="TITLE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  <a:defRPr sz="45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3pPr>
            <a:lvl4pPr lvl="3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eux contenus" type="twoObj">
  <p:cSld name="TWO_OBJECTS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4" name="Google Shape;34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>
                <a:latin typeface="Calibri"/>
                <a:ea typeface="Calibri"/>
                <a:cs typeface="Calibri"/>
                <a:sym typeface="Calibri"/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lvl="1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lvl="2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lvl="3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lvl="4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lvl="5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lvl="6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lvl="7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lvl="8" indent="0" algn="l" rtl="0">
              <a:spcBef>
                <a:spcPts val="0"/>
              </a:spcBef>
              <a:buNone/>
              <a:def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re de section">
  <p:cSld name="Titre de section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3267" y="0"/>
            <a:ext cx="9140732" cy="5145339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385763" y="1404938"/>
            <a:ext cx="4120800" cy="259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474747"/>
              </a:buClr>
              <a:buSzPts val="800"/>
              <a:buNone/>
              <a:defRPr sz="800">
                <a:solidFill>
                  <a:srgbClr val="474747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4714875" y="1404938"/>
            <a:ext cx="4114800" cy="1558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3"/>
          </p:nvPr>
        </p:nvSpPr>
        <p:spPr>
          <a:xfrm>
            <a:off x="385763" y="311944"/>
            <a:ext cx="8149800" cy="77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4500"/>
              <a:buNone/>
              <a:defRPr sz="4500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ison" type="twoTxTwoObj">
  <p:cSld name="TWO_OBJECTS_WITH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u avec légende" type="objTx">
  <p:cSld name="OBJECT_WITH_CAPTION_TEXT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2400"/>
              <a:buFont typeface="Quest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0" name="Google Shape;60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1" name="Google Shape;61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avec légende" type="picTx">
  <p:cSld name="PICTURE_WITH_CAPTION_TEXT"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2400"/>
              <a:buFont typeface="Questrial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7" name="Google Shape;67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8" name="Google Shape;68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lvl="0" indent="0" algn="l" rtl="0">
              <a:spcBef>
                <a:spcPts val="0"/>
              </a:spcBef>
              <a:buNone/>
              <a:defRPr/>
            </a:lvl1pPr>
            <a:lvl2pPr marL="0" lvl="1" indent="0" algn="l" rtl="0">
              <a:spcBef>
                <a:spcPts val="0"/>
              </a:spcBef>
              <a:buNone/>
              <a:defRPr/>
            </a:lvl2pPr>
            <a:lvl3pPr marL="0" lvl="2" indent="0" algn="l" rtl="0">
              <a:spcBef>
                <a:spcPts val="0"/>
              </a:spcBef>
              <a:buNone/>
              <a:defRPr/>
            </a:lvl3pPr>
            <a:lvl4pPr marL="0" lvl="3" indent="0" algn="l" rtl="0">
              <a:spcBef>
                <a:spcPts val="0"/>
              </a:spcBef>
              <a:buNone/>
              <a:defRPr/>
            </a:lvl4pPr>
            <a:lvl5pPr marL="0" lvl="4" indent="0" algn="l" rtl="0">
              <a:spcBef>
                <a:spcPts val="0"/>
              </a:spcBef>
              <a:buNone/>
              <a:defRPr/>
            </a:lvl5pPr>
            <a:lvl6pPr marL="0" lvl="5" indent="0" algn="l" rtl="0">
              <a:spcBef>
                <a:spcPts val="0"/>
              </a:spcBef>
              <a:buNone/>
              <a:defRPr/>
            </a:lvl6pPr>
            <a:lvl7pPr marL="0" lvl="6" indent="0" algn="l" rtl="0">
              <a:spcBef>
                <a:spcPts val="0"/>
              </a:spcBef>
              <a:buNone/>
              <a:defRPr/>
            </a:lvl7pPr>
            <a:lvl8pPr marL="0" lvl="7" indent="0" algn="l" rtl="0">
              <a:spcBef>
                <a:spcPts val="0"/>
              </a:spcBef>
              <a:buNone/>
              <a:defRPr/>
            </a:lvl8pPr>
            <a:lvl9pPr marL="0" lvl="8" indent="0" algn="l" rtl="0">
              <a:spcBef>
                <a:spcPts val="0"/>
              </a:spcBef>
              <a:buNone/>
              <a:defRPr/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7" Type="http://schemas.openxmlformats.org/officeDocument/2006/relationships/image" Target="../media/image1.jpg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oogle Shape;6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3267" y="0"/>
            <a:ext cx="9137468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  <a:defRPr sz="4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/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spcBef>
                <a:spcPts val="0"/>
              </a:spcBef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4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3267" y="0"/>
            <a:ext cx="9137463" cy="5143499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  <a:defRPr sz="4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6" name="Google Shape;86;p1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7F7664"/>
              </a:buClr>
              <a:buSzPts val="2100"/>
              <a:buFont typeface="Arial"/>
              <a:buChar char="•"/>
              <a:defRPr sz="21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500"/>
              <a:buFont typeface="Arial"/>
              <a:buChar char="•"/>
              <a:defRPr sz="15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7F7664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7" name="Google Shape;87;p1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7.jpg"/><Relationship Id="rId18" Type="http://schemas.openxmlformats.org/officeDocument/2006/relationships/image" Target="../media/image22.png"/><Relationship Id="rId26" Type="http://schemas.openxmlformats.org/officeDocument/2006/relationships/image" Target="../media/image30.png"/><Relationship Id="rId3" Type="http://schemas.openxmlformats.org/officeDocument/2006/relationships/image" Target="../media/image7.png"/><Relationship Id="rId21" Type="http://schemas.openxmlformats.org/officeDocument/2006/relationships/image" Target="../media/image25.png"/><Relationship Id="rId34" Type="http://schemas.openxmlformats.org/officeDocument/2006/relationships/image" Target="../media/image38.png"/><Relationship Id="rId7" Type="http://schemas.openxmlformats.org/officeDocument/2006/relationships/image" Target="../media/image11.png"/><Relationship Id="rId12" Type="http://schemas.openxmlformats.org/officeDocument/2006/relationships/image" Target="../media/image16.png"/><Relationship Id="rId17" Type="http://schemas.openxmlformats.org/officeDocument/2006/relationships/image" Target="../media/image21.png"/><Relationship Id="rId25" Type="http://schemas.openxmlformats.org/officeDocument/2006/relationships/image" Target="../media/image29.png"/><Relationship Id="rId33" Type="http://schemas.openxmlformats.org/officeDocument/2006/relationships/image" Target="../media/image37.jp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20.png"/><Relationship Id="rId20" Type="http://schemas.openxmlformats.org/officeDocument/2006/relationships/image" Target="../media/image24.png"/><Relationship Id="rId29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15.png"/><Relationship Id="rId24" Type="http://schemas.openxmlformats.org/officeDocument/2006/relationships/image" Target="../media/image28.png"/><Relationship Id="rId32" Type="http://schemas.openxmlformats.org/officeDocument/2006/relationships/image" Target="../media/image36.jpg"/><Relationship Id="rId5" Type="http://schemas.openxmlformats.org/officeDocument/2006/relationships/image" Target="../media/image9.png"/><Relationship Id="rId15" Type="http://schemas.openxmlformats.org/officeDocument/2006/relationships/image" Target="../media/image19.png"/><Relationship Id="rId23" Type="http://schemas.openxmlformats.org/officeDocument/2006/relationships/image" Target="../media/image27.png"/><Relationship Id="rId28" Type="http://schemas.openxmlformats.org/officeDocument/2006/relationships/image" Target="../media/image32.png"/><Relationship Id="rId10" Type="http://schemas.openxmlformats.org/officeDocument/2006/relationships/image" Target="../media/image14.png"/><Relationship Id="rId19" Type="http://schemas.openxmlformats.org/officeDocument/2006/relationships/image" Target="../media/image23.png"/><Relationship Id="rId31" Type="http://schemas.openxmlformats.org/officeDocument/2006/relationships/image" Target="../media/image35.jpg"/><Relationship Id="rId4" Type="http://schemas.openxmlformats.org/officeDocument/2006/relationships/image" Target="../media/image8.png"/><Relationship Id="rId9" Type="http://schemas.openxmlformats.org/officeDocument/2006/relationships/image" Target="../media/image13.png"/><Relationship Id="rId14" Type="http://schemas.openxmlformats.org/officeDocument/2006/relationships/image" Target="../media/image18.png"/><Relationship Id="rId22" Type="http://schemas.openxmlformats.org/officeDocument/2006/relationships/image" Target="../media/image26.png"/><Relationship Id="rId27" Type="http://schemas.openxmlformats.org/officeDocument/2006/relationships/image" Target="../media/image31.png"/><Relationship Id="rId30" Type="http://schemas.openxmlformats.org/officeDocument/2006/relationships/image" Target="../media/image34.jpg"/><Relationship Id="rId35" Type="http://schemas.openxmlformats.org/officeDocument/2006/relationships/image" Target="../media/image39.svg"/><Relationship Id="rId8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apidae-tourisme.com/animateurs-coordination-globale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pidae-tourisme.com" TargetMode="External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aide.apidae-tourisme.com/hc/fr/articles/360001515472-Parcours-pour-les-prestataires-techniques" TargetMode="External"/><Relationship Id="rId5" Type="http://schemas.openxmlformats.org/officeDocument/2006/relationships/hyperlink" Target="http://dev.apidae-tourisme.com" TargetMode="External"/><Relationship Id="rId4" Type="http://schemas.openxmlformats.org/officeDocument/2006/relationships/hyperlink" Target="http://aide.apidae-tourisme.com" TargetMode="Externa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hyperlink" Target="http://www.apidae-tourisme.com" TargetMode="External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linkedin.com/company/apidae-tourisme" TargetMode="External"/><Relationship Id="rId5" Type="http://schemas.openxmlformats.org/officeDocument/2006/relationships/hyperlink" Target="https://www.facebook.com/reseauApidae/" TargetMode="External"/><Relationship Id="rId10" Type="http://schemas.openxmlformats.org/officeDocument/2006/relationships/image" Target="../media/image45.png"/><Relationship Id="rId4" Type="http://schemas.openxmlformats.org/officeDocument/2006/relationships/hyperlink" Target="https://twitter.com/ApidaeTourisme" TargetMode="External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pidae-tourisme.com/wp-content/uploads/2019/07/2019-apidae-en-chiffres.pd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kfX-92SKWwI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body" idx="1"/>
          </p:nvPr>
        </p:nvSpPr>
        <p:spPr>
          <a:xfrm>
            <a:off x="845200" y="2190750"/>
            <a:ext cx="7594800" cy="7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58178"/>
              </a:buClr>
              <a:buSzPts val="3600"/>
              <a:buNone/>
            </a:pPr>
            <a:r>
              <a:rPr lang="fr-FR" sz="2800" dirty="0"/>
              <a:t>Le réseau </a:t>
            </a:r>
            <a:r>
              <a:rPr lang="fr" sz="2800" dirty="0"/>
              <a:t>Apidae </a:t>
            </a:r>
            <a:r>
              <a:rPr lang="fr-FR" sz="2800" dirty="0"/>
              <a:t>et ses évolutions</a:t>
            </a:r>
            <a:endParaRPr sz="2800"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rgbClr val="858178"/>
              </a:buClr>
              <a:buSzPts val="3600"/>
              <a:buNone/>
            </a:pPr>
            <a:r>
              <a:rPr lang="fr-FR" sz="1400" dirty="0"/>
              <a:t>Rencontres </a:t>
            </a:r>
            <a:r>
              <a:rPr lang="fr-FR" sz="1400" dirty="0" err="1"/>
              <a:t>Geotrek</a:t>
            </a:r>
            <a:r>
              <a:rPr lang="fr-FR" sz="1400" dirty="0"/>
              <a:t> </a:t>
            </a:r>
            <a:endParaRPr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p43"/>
          <p:cNvSpPr txBox="1">
            <a:spLocks noGrp="1"/>
          </p:cNvSpPr>
          <p:nvPr>
            <p:ph type="ctrTitle"/>
          </p:nvPr>
        </p:nvSpPr>
        <p:spPr>
          <a:xfrm>
            <a:off x="1047600" y="886175"/>
            <a:ext cx="7048800" cy="1790700"/>
          </a:xfrm>
          <a:prstGeom prst="rect">
            <a:avLst/>
          </a:prstGeom>
          <a:solidFill>
            <a:srgbClr val="D67C7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Evolution de la plateforme de travail 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39" name="Google Shape;339;p43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Comment allons-nous nous doter d’une plateforme qui nous permettra de tenir nos promesses ?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Quels impacts et livrables en 2020 ?</a:t>
            </a:r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Le Cloud Computing | SÃ©bastien H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12100" y="214479"/>
            <a:ext cx="1478947" cy="9633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3" descr="Le Cloud Computing | SÃ©bastien H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346562" y="3813952"/>
            <a:ext cx="1717206" cy="1118603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13"/>
          <p:cNvSpPr/>
          <p:nvPr/>
        </p:nvSpPr>
        <p:spPr>
          <a:xfrm>
            <a:off x="4312137" y="1947014"/>
            <a:ext cx="996300" cy="88155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600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Touristiques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algn="ctr">
              <a:buClr>
                <a:schemeClr val="lt1"/>
              </a:buClr>
              <a:buSzPts val="1600"/>
            </a:pPr>
            <a:r>
              <a:rPr lang="fr-FR" sz="12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++++</a:t>
            </a:r>
            <a:endParaRPr sz="12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8" name="Google Shape;88;p13"/>
          <p:cNvSpPr/>
          <p:nvPr/>
        </p:nvSpPr>
        <p:spPr>
          <a:xfrm>
            <a:off x="3760619" y="1431681"/>
            <a:ext cx="2064600" cy="2050200"/>
          </a:xfrm>
          <a:prstGeom prst="donut">
            <a:avLst>
              <a:gd name="adj" fmla="val 10986"/>
            </a:avLst>
          </a:prstGeom>
          <a:solidFill>
            <a:srgbClr val="92D05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9" name="Google Shape;89;p13"/>
          <p:cNvSpPr/>
          <p:nvPr/>
        </p:nvSpPr>
        <p:spPr>
          <a:xfrm>
            <a:off x="2376741" y="697779"/>
            <a:ext cx="4817475" cy="3623850"/>
          </a:xfrm>
          <a:prstGeom prst="donut">
            <a:avLst>
              <a:gd name="adj" fmla="val 18057"/>
            </a:avLst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3"/>
          <p:cNvSpPr/>
          <p:nvPr/>
        </p:nvSpPr>
        <p:spPr>
          <a:xfrm>
            <a:off x="1507566" y="0"/>
            <a:ext cx="6505425" cy="4995450"/>
          </a:xfrm>
          <a:prstGeom prst="donut">
            <a:avLst>
              <a:gd name="adj" fmla="val 10986"/>
            </a:avLst>
          </a:prstGeom>
          <a:solidFill>
            <a:srgbClr val="C0000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dk1"/>
              </a:buClr>
              <a:buSzPts val="1800"/>
            </a:pPr>
            <a:endParaRPr sz="13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1" name="Google Shape;91;p13"/>
          <p:cNvSpPr txBox="1"/>
          <p:nvPr/>
        </p:nvSpPr>
        <p:spPr>
          <a:xfrm rot="-3137524">
            <a:off x="3844550" y="1741809"/>
            <a:ext cx="507654" cy="2770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Saisir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2" name="Google Shape;92;p13"/>
          <p:cNvSpPr txBox="1"/>
          <p:nvPr/>
        </p:nvSpPr>
        <p:spPr>
          <a:xfrm rot="-2293785">
            <a:off x="5024621" y="2960257"/>
            <a:ext cx="698585" cy="277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extraire</a:t>
            </a:r>
            <a:endParaRPr sz="135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3" name="Google Shape;93;p13"/>
          <p:cNvSpPr txBox="1"/>
          <p:nvPr/>
        </p:nvSpPr>
        <p:spPr>
          <a:xfrm rot="3028829">
            <a:off x="3942263" y="2917533"/>
            <a:ext cx="398136" cy="276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Lier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4" name="Google Shape;94;p13"/>
          <p:cNvSpPr txBox="1"/>
          <p:nvPr/>
        </p:nvSpPr>
        <p:spPr>
          <a:xfrm rot="2698388">
            <a:off x="5118810" y="1691403"/>
            <a:ext cx="678398" cy="276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Enrichir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5" name="Google Shape;95;p13"/>
          <p:cNvSpPr txBox="1"/>
          <p:nvPr/>
        </p:nvSpPr>
        <p:spPr>
          <a:xfrm rot="609021">
            <a:off x="4276354" y="3190438"/>
            <a:ext cx="723905" cy="2770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Associer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96" name="Google Shape;96;p13"/>
          <p:cNvGrpSpPr/>
          <p:nvPr/>
        </p:nvGrpSpPr>
        <p:grpSpPr>
          <a:xfrm>
            <a:off x="5591813" y="982756"/>
            <a:ext cx="1040850" cy="207675"/>
            <a:chOff x="7708472" y="1656493"/>
            <a:chExt cx="1387800" cy="276900"/>
          </a:xfrm>
        </p:grpSpPr>
        <p:sp>
          <p:nvSpPr>
            <p:cNvPr id="97" name="Google Shape;97;p13"/>
            <p:cNvSpPr txBox="1"/>
            <p:nvPr/>
          </p:nvSpPr>
          <p:spPr>
            <a:xfrm>
              <a:off x="7708472" y="1656493"/>
              <a:ext cx="13878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Dispo-Résa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98" name="Google Shape;98;p13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7751456" y="1706268"/>
              <a:ext cx="529867" cy="16510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99" name="Google Shape;99;p13" descr="Avizi | Tourist Relationship Management - Logiciel e-Tourisme"/>
          <p:cNvSpPr/>
          <p:nvPr/>
        </p:nvSpPr>
        <p:spPr>
          <a:xfrm>
            <a:off x="116681" y="-108347"/>
            <a:ext cx="228600" cy="22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00" name="Google Shape;100;p13"/>
          <p:cNvGrpSpPr/>
          <p:nvPr/>
        </p:nvGrpSpPr>
        <p:grpSpPr>
          <a:xfrm>
            <a:off x="6333581" y="1432195"/>
            <a:ext cx="774675" cy="207675"/>
            <a:chOff x="8513477" y="2363797"/>
            <a:chExt cx="1032900" cy="276900"/>
          </a:xfrm>
        </p:grpSpPr>
        <p:sp>
          <p:nvSpPr>
            <p:cNvPr id="101" name="Google Shape;101;p13"/>
            <p:cNvSpPr txBox="1"/>
            <p:nvPr/>
          </p:nvSpPr>
          <p:spPr>
            <a:xfrm>
              <a:off x="8513477" y="2363797"/>
              <a:ext cx="10329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GRC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2" name="Google Shape;102;p13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556137" y="2418057"/>
              <a:ext cx="576604" cy="18720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3" name="Google Shape;103;p13"/>
          <p:cNvGrpSpPr/>
          <p:nvPr/>
        </p:nvGrpSpPr>
        <p:grpSpPr>
          <a:xfrm>
            <a:off x="6248121" y="2803903"/>
            <a:ext cx="954000" cy="368344"/>
            <a:chOff x="8368054" y="3557107"/>
            <a:chExt cx="1272000" cy="491125"/>
          </a:xfrm>
        </p:grpSpPr>
        <p:sp>
          <p:nvSpPr>
            <p:cNvPr id="104" name="Google Shape;104;p13"/>
            <p:cNvSpPr txBox="1"/>
            <p:nvPr/>
          </p:nvSpPr>
          <p:spPr>
            <a:xfrm>
              <a:off x="8368054" y="3586532"/>
              <a:ext cx="1272000" cy="461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Saisie automatisée</a:t>
              </a: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5" name="Google Shape;105;p13" descr="Polo Logo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8426509" y="3557107"/>
              <a:ext cx="527049" cy="33463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6" name="Google Shape;106;p13"/>
          <p:cNvGrpSpPr/>
          <p:nvPr/>
        </p:nvGrpSpPr>
        <p:grpSpPr>
          <a:xfrm>
            <a:off x="4765993" y="3639810"/>
            <a:ext cx="1181925" cy="207675"/>
            <a:chOff x="6993186" y="4904701"/>
            <a:chExt cx="1575900" cy="276900"/>
          </a:xfrm>
        </p:grpSpPr>
        <p:sp>
          <p:nvSpPr>
            <p:cNvPr id="107" name="Google Shape;107;p13"/>
            <p:cNvSpPr txBox="1"/>
            <p:nvPr/>
          </p:nvSpPr>
          <p:spPr>
            <a:xfrm>
              <a:off x="6993186" y="4904701"/>
              <a:ext cx="15759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b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Avis clients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08" name="Google Shape;108;p13"/>
            <p:cNvPicPr preferRelativeResize="0"/>
            <p:nvPr/>
          </p:nvPicPr>
          <p:blipFill rotWithShape="1">
            <a:blip r:embed="rId7">
              <a:alphaModFix/>
            </a:blip>
            <a:srcRect/>
            <a:stretch/>
          </p:blipFill>
          <p:spPr>
            <a:xfrm>
              <a:off x="7039494" y="4952587"/>
              <a:ext cx="689521" cy="181226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9" name="Google Shape;109;p13"/>
          <p:cNvGrpSpPr/>
          <p:nvPr/>
        </p:nvGrpSpPr>
        <p:grpSpPr>
          <a:xfrm>
            <a:off x="5954793" y="3249542"/>
            <a:ext cx="904050" cy="346275"/>
            <a:chOff x="8839280" y="2916759"/>
            <a:chExt cx="1205400" cy="461700"/>
          </a:xfrm>
        </p:grpSpPr>
        <p:sp>
          <p:nvSpPr>
            <p:cNvPr id="110" name="Google Shape;110;p13"/>
            <p:cNvSpPr txBox="1"/>
            <p:nvPr/>
          </p:nvSpPr>
          <p:spPr>
            <a:xfrm>
              <a:off x="8839280" y="2916759"/>
              <a:ext cx="1205400" cy="461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Taxe de </a:t>
              </a: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buClr>
                  <a:schemeClr val="dk1"/>
                </a:buClr>
                <a:buSzPts val="1200"/>
              </a:pPr>
              <a:r>
                <a:rPr lang="fr-FR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séjour</a:t>
              </a: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1" name="Google Shape;111;p13" descr="https://www.aloa-tourisme.com/images/logo.png"/>
            <p:cNvPicPr preferRelativeResize="0"/>
            <p:nvPr/>
          </p:nvPicPr>
          <p:blipFill rotWithShape="1">
            <a:blip r:embed="rId8">
              <a:alphaModFix/>
            </a:blip>
            <a:srcRect/>
            <a:stretch/>
          </p:blipFill>
          <p:spPr>
            <a:xfrm>
              <a:off x="8888803" y="2967929"/>
              <a:ext cx="555185" cy="3697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</p:pic>
      </p:grpSp>
      <p:grpSp>
        <p:nvGrpSpPr>
          <p:cNvPr id="112" name="Google Shape;112;p13"/>
          <p:cNvGrpSpPr/>
          <p:nvPr/>
        </p:nvGrpSpPr>
        <p:grpSpPr>
          <a:xfrm>
            <a:off x="3277544" y="1135549"/>
            <a:ext cx="877275" cy="207675"/>
            <a:chOff x="4323107" y="1541226"/>
            <a:chExt cx="1169700" cy="276900"/>
          </a:xfrm>
        </p:grpSpPr>
        <p:sp>
          <p:nvSpPr>
            <p:cNvPr id="113" name="Google Shape;113;p13"/>
            <p:cNvSpPr txBox="1"/>
            <p:nvPr/>
          </p:nvSpPr>
          <p:spPr>
            <a:xfrm>
              <a:off x="4323107" y="1541226"/>
              <a:ext cx="11697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Widgets</a:t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4" name="Google Shape;114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352302" y="1570504"/>
              <a:ext cx="488625" cy="218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5" name="Google Shape;115;p13"/>
          <p:cNvGrpSpPr/>
          <p:nvPr/>
        </p:nvGrpSpPr>
        <p:grpSpPr>
          <a:xfrm>
            <a:off x="2397365" y="2125872"/>
            <a:ext cx="712800" cy="207675"/>
            <a:chOff x="3177122" y="3190898"/>
            <a:chExt cx="950400" cy="276900"/>
          </a:xfrm>
        </p:grpSpPr>
        <p:sp>
          <p:nvSpPr>
            <p:cNvPr id="116" name="Google Shape;116;p13"/>
            <p:cNvSpPr txBox="1"/>
            <p:nvPr/>
          </p:nvSpPr>
          <p:spPr>
            <a:xfrm>
              <a:off x="3177122" y="3190898"/>
              <a:ext cx="9504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J.E.P.</a:t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17" name="Google Shape;117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206317" y="3220175"/>
              <a:ext cx="488625" cy="218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18" name="Google Shape;118;p13"/>
          <p:cNvGrpSpPr/>
          <p:nvPr/>
        </p:nvGrpSpPr>
        <p:grpSpPr>
          <a:xfrm>
            <a:off x="2712148" y="3146959"/>
            <a:ext cx="835650" cy="207675"/>
            <a:chOff x="3322799" y="3878607"/>
            <a:chExt cx="1114200" cy="276900"/>
          </a:xfrm>
        </p:grpSpPr>
        <p:sp>
          <p:nvSpPr>
            <p:cNvPr id="119" name="Google Shape;119;p13"/>
            <p:cNvSpPr txBox="1"/>
            <p:nvPr/>
          </p:nvSpPr>
          <p:spPr>
            <a:xfrm>
              <a:off x="3322799" y="3878607"/>
              <a:ext cx="11142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 dirty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Cinéma</a:t>
              </a:r>
              <a:endParaRPr sz="135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0" name="Google Shape;120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370183" y="3907884"/>
              <a:ext cx="488625" cy="218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1" name="Google Shape;121;p13"/>
          <p:cNvGrpSpPr/>
          <p:nvPr/>
        </p:nvGrpSpPr>
        <p:grpSpPr>
          <a:xfrm>
            <a:off x="2905511" y="1390152"/>
            <a:ext cx="780975" cy="207675"/>
            <a:chOff x="4139126" y="1903838"/>
            <a:chExt cx="1041300" cy="276900"/>
          </a:xfrm>
        </p:grpSpPr>
        <p:sp>
          <p:nvSpPr>
            <p:cNvPr id="122" name="Google Shape;122;p13"/>
            <p:cNvSpPr txBox="1"/>
            <p:nvPr/>
          </p:nvSpPr>
          <p:spPr>
            <a:xfrm>
              <a:off x="4139126" y="1903838"/>
              <a:ext cx="10413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Hours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3" name="Google Shape;123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4163629" y="1923763"/>
              <a:ext cx="488625" cy="218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4" name="Google Shape;124;p13"/>
          <p:cNvGrpSpPr/>
          <p:nvPr/>
        </p:nvGrpSpPr>
        <p:grpSpPr>
          <a:xfrm>
            <a:off x="4567523" y="3969311"/>
            <a:ext cx="977827" cy="346957"/>
            <a:chOff x="6289356" y="5169962"/>
            <a:chExt cx="1348500" cy="532151"/>
          </a:xfrm>
        </p:grpSpPr>
        <p:sp>
          <p:nvSpPr>
            <p:cNvPr id="125" name="Google Shape;125;p13"/>
            <p:cNvSpPr txBox="1"/>
            <p:nvPr/>
          </p:nvSpPr>
          <p:spPr>
            <a:xfrm>
              <a:off x="6289356" y="5169962"/>
              <a:ext cx="1348500" cy="532151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Sites en</a:t>
              </a:r>
              <a:endParaRPr sz="1050"/>
            </a:p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 1 clic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6" name="Google Shape;126;p13" descr="Hotentic"/>
            <p:cNvPicPr preferRelativeResize="0"/>
            <p:nvPr/>
          </p:nvPicPr>
          <p:blipFill rotWithShape="1">
            <a:blip r:embed="rId10">
              <a:alphaModFix/>
            </a:blip>
            <a:srcRect/>
            <a:stretch/>
          </p:blipFill>
          <p:spPr>
            <a:xfrm>
              <a:off x="6310106" y="5299203"/>
              <a:ext cx="656699" cy="22052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27" name="Google Shape;127;p13"/>
          <p:cNvGrpSpPr/>
          <p:nvPr/>
        </p:nvGrpSpPr>
        <p:grpSpPr>
          <a:xfrm>
            <a:off x="2511234" y="1714074"/>
            <a:ext cx="787950" cy="207675"/>
            <a:chOff x="5248462" y="1149854"/>
            <a:chExt cx="1050600" cy="276900"/>
          </a:xfrm>
        </p:grpSpPr>
        <p:sp>
          <p:nvSpPr>
            <p:cNvPr id="128" name="Google Shape;128;p13"/>
            <p:cNvSpPr txBox="1"/>
            <p:nvPr/>
          </p:nvSpPr>
          <p:spPr>
            <a:xfrm>
              <a:off x="5248462" y="1149854"/>
              <a:ext cx="10506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Events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29" name="Google Shape;129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5273380" y="1179131"/>
              <a:ext cx="488625" cy="21844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30" name="Google Shape;130;p13"/>
          <p:cNvGrpSpPr/>
          <p:nvPr/>
        </p:nvGrpSpPr>
        <p:grpSpPr>
          <a:xfrm>
            <a:off x="3646192" y="3752326"/>
            <a:ext cx="760500" cy="346275"/>
            <a:chOff x="5081406" y="5216435"/>
            <a:chExt cx="1014000" cy="461700"/>
          </a:xfrm>
        </p:grpSpPr>
        <p:sp>
          <p:nvSpPr>
            <p:cNvPr id="131" name="Google Shape;131;p13"/>
            <p:cNvSpPr txBox="1"/>
            <p:nvPr/>
          </p:nvSpPr>
          <p:spPr>
            <a:xfrm>
              <a:off x="5081406" y="5216435"/>
              <a:ext cx="1014000" cy="461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Sites </a:t>
              </a:r>
              <a:endParaRPr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web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32" name="Google Shape;132;p13"/>
            <p:cNvPicPr preferRelativeResize="0"/>
            <p:nvPr/>
          </p:nvPicPr>
          <p:blipFill rotWithShape="1">
            <a:blip r:embed="rId11">
              <a:alphaModFix/>
            </a:blip>
            <a:srcRect/>
            <a:stretch/>
          </p:blipFill>
          <p:spPr>
            <a:xfrm>
              <a:off x="5146178" y="5289858"/>
              <a:ext cx="456797" cy="312032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33" name="Google Shape;133;p13" descr="Illustration gratuite: Informatique, Utilisateur, Icon ...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3836319" y="48726"/>
            <a:ext cx="534958" cy="534958"/>
          </a:xfrm>
          <a:prstGeom prst="rect">
            <a:avLst/>
          </a:prstGeom>
          <a:noFill/>
          <a:ln>
            <a:noFill/>
          </a:ln>
        </p:spPr>
      </p:pic>
      <p:pic>
        <p:nvPicPr>
          <p:cNvPr id="134" name="Google Shape;134;p13" descr="Le Cloud Computing | SÃ©bastien H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15232" y="391952"/>
            <a:ext cx="1444373" cy="9408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13" descr="Le Cloud Computing | SÃ©bastien Han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9725" y="4106572"/>
            <a:ext cx="1376600" cy="89672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13" descr="Venir Ã  La Ciotat en Train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60702" y="987266"/>
            <a:ext cx="900306" cy="2315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13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290880" y="648276"/>
            <a:ext cx="634078" cy="2023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13" descr="Accueil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>
            <a:off x="7209410" y="421311"/>
            <a:ext cx="1055057" cy="178468"/>
          </a:xfrm>
          <a:prstGeom prst="rect">
            <a:avLst/>
          </a:prstGeom>
          <a:solidFill>
            <a:schemeClr val="lt1"/>
          </a:solidFill>
          <a:ln>
            <a:noFill/>
          </a:ln>
        </p:spPr>
      </p:pic>
      <p:pic>
        <p:nvPicPr>
          <p:cNvPr id="139" name="Google Shape;139;p13" descr="https://www.esterel-cotedazur.com/_wp/wp-content/uploads/2014/05/logo_blanc-e1400760610787.png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>
            <a:off x="8053593" y="3827756"/>
            <a:ext cx="728894" cy="244700"/>
          </a:xfrm>
          <a:prstGeom prst="rect">
            <a:avLst/>
          </a:prstGeom>
          <a:solidFill>
            <a:srgbClr val="FF0000"/>
          </a:solidFill>
          <a:ln>
            <a:noFill/>
          </a:ln>
        </p:spPr>
      </p:pic>
      <p:pic>
        <p:nvPicPr>
          <p:cNvPr id="140" name="Google Shape;140;p13" descr="Logo"/>
          <p:cNvPicPr preferRelativeResize="0"/>
          <p:nvPr/>
        </p:nvPicPr>
        <p:blipFill rotWithShape="1">
          <a:blip r:embed="rId17">
            <a:alphaModFix/>
          </a:blip>
          <a:srcRect/>
          <a:stretch/>
        </p:blipFill>
        <p:spPr>
          <a:xfrm>
            <a:off x="7562998" y="4201306"/>
            <a:ext cx="1149440" cy="183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13"/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>
            <a:off x="8344742" y="4481940"/>
            <a:ext cx="649485" cy="32713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2" name="Google Shape;142;p13"/>
          <p:cNvGrpSpPr/>
          <p:nvPr/>
        </p:nvGrpSpPr>
        <p:grpSpPr>
          <a:xfrm>
            <a:off x="5487595" y="1311218"/>
            <a:ext cx="762300" cy="208125"/>
            <a:chOff x="6857474" y="1225242"/>
            <a:chExt cx="1016400" cy="277500"/>
          </a:xfrm>
        </p:grpSpPr>
        <p:sp>
          <p:nvSpPr>
            <p:cNvPr id="143" name="Google Shape;143;p13"/>
            <p:cNvSpPr txBox="1"/>
            <p:nvPr/>
          </p:nvSpPr>
          <p:spPr>
            <a:xfrm>
              <a:off x="6857474" y="1225242"/>
              <a:ext cx="1016400" cy="2775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Print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44" name="Google Shape;144;p13" descr="https://www.edit-yourself.com/img/new-Logo_edit-yourself_long.png"/>
            <p:cNvPicPr preferRelativeResize="0"/>
            <p:nvPr/>
          </p:nvPicPr>
          <p:blipFill rotWithShape="1">
            <a:blip r:embed="rId19">
              <a:alphaModFix/>
            </a:blip>
            <a:srcRect/>
            <a:stretch/>
          </p:blipFill>
          <p:spPr>
            <a:xfrm>
              <a:off x="6874017" y="1272785"/>
              <a:ext cx="611099" cy="175672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45" name="Google Shape;145;p13"/>
          <p:cNvSpPr/>
          <p:nvPr/>
        </p:nvSpPr>
        <p:spPr>
          <a:xfrm>
            <a:off x="8303021" y="955679"/>
            <a:ext cx="565425" cy="37485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fr-FR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clients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3"/>
          <p:cNvSpPr/>
          <p:nvPr/>
        </p:nvSpPr>
        <p:spPr>
          <a:xfrm>
            <a:off x="8412521" y="3325113"/>
            <a:ext cx="565425" cy="37485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fr-FR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clients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7" name="Google Shape;147;p13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7405707" y="713857"/>
            <a:ext cx="610093" cy="26772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8" name="Google Shape;148;p13"/>
          <p:cNvPicPr preferRelativeResize="0"/>
          <p:nvPr/>
        </p:nvPicPr>
        <p:blipFill rotWithShape="1">
          <a:blip r:embed="rId21">
            <a:alphaModFix/>
          </a:blip>
          <a:srcRect/>
          <a:stretch/>
        </p:blipFill>
        <p:spPr>
          <a:xfrm>
            <a:off x="8082456" y="644526"/>
            <a:ext cx="886886" cy="191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9" name="Google Shape;149;p13"/>
          <p:cNvPicPr preferRelativeResize="0"/>
          <p:nvPr/>
        </p:nvPicPr>
        <p:blipFill rotWithShape="1">
          <a:blip r:embed="rId22">
            <a:alphaModFix/>
          </a:blip>
          <a:srcRect/>
          <a:stretch/>
        </p:blipFill>
        <p:spPr>
          <a:xfrm>
            <a:off x="1025053" y="736400"/>
            <a:ext cx="609824" cy="182532"/>
          </a:xfrm>
          <a:prstGeom prst="rect">
            <a:avLst/>
          </a:prstGeom>
          <a:noFill/>
          <a:ln>
            <a:noFill/>
          </a:ln>
        </p:spPr>
      </p:pic>
      <p:sp>
        <p:nvSpPr>
          <p:cNvPr id="150" name="Google Shape;150;p13"/>
          <p:cNvSpPr/>
          <p:nvPr/>
        </p:nvSpPr>
        <p:spPr>
          <a:xfrm>
            <a:off x="636113" y="1365239"/>
            <a:ext cx="908775" cy="37485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fr-FR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mobilité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1" name="Google Shape;151;p13"/>
          <p:cNvPicPr preferRelativeResize="0"/>
          <p:nvPr/>
        </p:nvPicPr>
        <p:blipFill rotWithShape="1">
          <a:blip r:embed="rId23">
            <a:alphaModFix/>
          </a:blip>
          <a:srcRect/>
          <a:stretch/>
        </p:blipFill>
        <p:spPr>
          <a:xfrm>
            <a:off x="830582" y="439481"/>
            <a:ext cx="499957" cy="201983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13"/>
          <p:cNvSpPr/>
          <p:nvPr/>
        </p:nvSpPr>
        <p:spPr>
          <a:xfrm>
            <a:off x="258020" y="3731810"/>
            <a:ext cx="1204200" cy="374850"/>
          </a:xfrm>
          <a:prstGeom prst="rect">
            <a:avLst/>
          </a:prstGeom>
          <a:solidFill>
            <a:srgbClr val="002060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68569" tIns="34275" rIns="68569" bIns="34275" anchor="ctr" anchorCtr="0">
            <a:noAutofit/>
          </a:bodyPr>
          <a:lstStyle/>
          <a:p>
            <a:pPr algn="ctr">
              <a:buClr>
                <a:schemeClr val="lt1"/>
              </a:buClr>
              <a:buSzPts val="1400"/>
            </a:pPr>
            <a:r>
              <a:rPr lang="fr-FR" sz="10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Data Tierces</a:t>
            </a:r>
            <a:endParaRPr sz="105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13"/>
          <p:cNvPicPr preferRelativeResize="0"/>
          <p:nvPr/>
        </p:nvPicPr>
        <p:blipFill rotWithShape="1">
          <a:blip r:embed="rId24">
            <a:alphaModFix/>
          </a:blip>
          <a:srcRect/>
          <a:stretch/>
        </p:blipFill>
        <p:spPr>
          <a:xfrm>
            <a:off x="945891" y="4547122"/>
            <a:ext cx="357271" cy="364464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3"/>
          <p:cNvPicPr preferRelativeResize="0"/>
          <p:nvPr/>
        </p:nvPicPr>
        <p:blipFill rotWithShape="1">
          <a:blip r:embed="rId25">
            <a:alphaModFix/>
          </a:blip>
          <a:srcRect/>
          <a:stretch/>
        </p:blipFill>
        <p:spPr>
          <a:xfrm>
            <a:off x="1659013" y="4364332"/>
            <a:ext cx="388016" cy="2700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3"/>
          <p:cNvPicPr preferRelativeResize="0"/>
          <p:nvPr/>
        </p:nvPicPr>
        <p:blipFill rotWithShape="1">
          <a:blip r:embed="rId26">
            <a:alphaModFix/>
          </a:blip>
          <a:srcRect/>
          <a:stretch/>
        </p:blipFill>
        <p:spPr>
          <a:xfrm>
            <a:off x="1269210" y="4154670"/>
            <a:ext cx="333918" cy="33391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3"/>
          <p:cNvPicPr preferRelativeResize="0"/>
          <p:nvPr/>
        </p:nvPicPr>
        <p:blipFill rotWithShape="1">
          <a:blip r:embed="rId27">
            <a:alphaModFix/>
          </a:blip>
          <a:srcRect/>
          <a:stretch/>
        </p:blipFill>
        <p:spPr>
          <a:xfrm>
            <a:off x="1389548" y="4729354"/>
            <a:ext cx="703199" cy="200216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7" name="Google Shape;157;p13"/>
          <p:cNvGrpSpPr/>
          <p:nvPr/>
        </p:nvGrpSpPr>
        <p:grpSpPr>
          <a:xfrm>
            <a:off x="3065045" y="3485105"/>
            <a:ext cx="736425" cy="207675"/>
            <a:chOff x="3795249" y="4444548"/>
            <a:chExt cx="981900" cy="276900"/>
          </a:xfrm>
        </p:grpSpPr>
        <p:sp>
          <p:nvSpPr>
            <p:cNvPr id="158" name="Google Shape;158;p13"/>
            <p:cNvSpPr txBox="1"/>
            <p:nvPr/>
          </p:nvSpPr>
          <p:spPr>
            <a:xfrm>
              <a:off x="3795249" y="4444548"/>
              <a:ext cx="981900" cy="2769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Maps</a:t>
              </a: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59" name="Google Shape;159;p13"/>
            <p:cNvPicPr preferRelativeResize="0"/>
            <p:nvPr/>
          </p:nvPicPr>
          <p:blipFill rotWithShape="1">
            <a:blip r:embed="rId9">
              <a:alphaModFix/>
            </a:blip>
            <a:srcRect/>
            <a:stretch/>
          </p:blipFill>
          <p:spPr>
            <a:xfrm>
              <a:off x="3826758" y="4475087"/>
              <a:ext cx="488625" cy="218444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60" name="Google Shape;160;p13" descr="Station de ski La Plagne - Paradiski"/>
          <p:cNvPicPr preferRelativeResize="0"/>
          <p:nvPr/>
        </p:nvPicPr>
        <p:blipFill rotWithShape="1">
          <a:blip r:embed="rId28">
            <a:alphaModFix/>
          </a:blip>
          <a:srcRect/>
          <a:stretch/>
        </p:blipFill>
        <p:spPr>
          <a:xfrm>
            <a:off x="7687785" y="4465910"/>
            <a:ext cx="449933" cy="454260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3"/>
          <p:cNvSpPr txBox="1"/>
          <p:nvPr/>
        </p:nvSpPr>
        <p:spPr>
          <a:xfrm>
            <a:off x="2794549" y="422954"/>
            <a:ext cx="656325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Office de Tourisme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2" name="Google Shape;162;p13"/>
          <p:cNvSpPr txBox="1"/>
          <p:nvPr/>
        </p:nvSpPr>
        <p:spPr>
          <a:xfrm>
            <a:off x="4613918" y="141309"/>
            <a:ext cx="1083150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Collectivité territoriale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3" name="Google Shape;163;p13"/>
          <p:cNvSpPr txBox="1"/>
          <p:nvPr/>
        </p:nvSpPr>
        <p:spPr>
          <a:xfrm>
            <a:off x="2097943" y="3590636"/>
            <a:ext cx="534825" cy="207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Hôtelier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13"/>
          <p:cNvSpPr txBox="1"/>
          <p:nvPr/>
        </p:nvSpPr>
        <p:spPr>
          <a:xfrm>
            <a:off x="1642616" y="3142823"/>
            <a:ext cx="765225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Prestataire d’activité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5" name="Google Shape;165;p13"/>
          <p:cNvSpPr txBox="1"/>
          <p:nvPr/>
        </p:nvSpPr>
        <p:spPr>
          <a:xfrm>
            <a:off x="2002853" y="918932"/>
            <a:ext cx="740250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Propriétaire de meublé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6" name="Google Shape;166;p13"/>
          <p:cNvSpPr txBox="1"/>
          <p:nvPr/>
        </p:nvSpPr>
        <p:spPr>
          <a:xfrm>
            <a:off x="2972800" y="4347009"/>
            <a:ext cx="915750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Gestionnaire de site culturel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7" name="Google Shape;167;p13"/>
          <p:cNvSpPr txBox="1"/>
          <p:nvPr/>
        </p:nvSpPr>
        <p:spPr>
          <a:xfrm>
            <a:off x="1589159" y="1756295"/>
            <a:ext cx="731700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Association locale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8" name="Google Shape;168;p13"/>
          <p:cNvSpPr txBox="1"/>
          <p:nvPr/>
        </p:nvSpPr>
        <p:spPr>
          <a:xfrm>
            <a:off x="2419464" y="3905013"/>
            <a:ext cx="741825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Habitant greeters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9" name="Google Shape;169;p13"/>
          <p:cNvSpPr txBox="1"/>
          <p:nvPr/>
        </p:nvSpPr>
        <p:spPr>
          <a:xfrm>
            <a:off x="5824813" y="4285228"/>
            <a:ext cx="1143675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Développeur Open Sources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3"/>
          <p:cNvSpPr txBox="1"/>
          <p:nvPr/>
        </p:nvSpPr>
        <p:spPr>
          <a:xfrm>
            <a:off x="6136941" y="627037"/>
            <a:ext cx="848025" cy="207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Webmaster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3"/>
          <p:cNvSpPr txBox="1"/>
          <p:nvPr/>
        </p:nvSpPr>
        <p:spPr>
          <a:xfrm>
            <a:off x="6840844" y="988232"/>
            <a:ext cx="534825" cy="207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ANT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2" name="Google Shape;172;p13"/>
          <p:cNvSpPr txBox="1"/>
          <p:nvPr/>
        </p:nvSpPr>
        <p:spPr>
          <a:xfrm>
            <a:off x="7239140" y="1335784"/>
            <a:ext cx="759825" cy="3462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Développeur en agence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3" name="Google Shape;173;p13"/>
          <p:cNvSpPr txBox="1"/>
          <p:nvPr/>
        </p:nvSpPr>
        <p:spPr>
          <a:xfrm>
            <a:off x="6535600" y="3942726"/>
            <a:ext cx="827100" cy="2076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Chercheur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4" name="Google Shape;174;p13"/>
          <p:cNvSpPr txBox="1"/>
          <p:nvPr/>
        </p:nvSpPr>
        <p:spPr>
          <a:xfrm rot="-357599">
            <a:off x="4235245" y="1444706"/>
            <a:ext cx="936110" cy="2769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Rechercher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5" name="Google Shape;175;p13"/>
          <p:cNvSpPr txBox="1"/>
          <p:nvPr/>
        </p:nvSpPr>
        <p:spPr>
          <a:xfrm rot="5188727">
            <a:off x="5302736" y="2316032"/>
            <a:ext cx="816942" cy="2770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Organiser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6" name="Google Shape;176;p13"/>
          <p:cNvSpPr txBox="1"/>
          <p:nvPr/>
        </p:nvSpPr>
        <p:spPr>
          <a:xfrm rot="-5400000">
            <a:off x="3546311" y="2331968"/>
            <a:ext cx="691425" cy="2769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>
              <a:buClr>
                <a:schemeClr val="dk1"/>
              </a:buClr>
              <a:buSzPts val="1800"/>
            </a:pPr>
            <a:r>
              <a:rPr lang="fr-FR" sz="135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Agréger</a:t>
            </a:r>
            <a:endParaRPr sz="135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3"/>
          <p:cNvSpPr txBox="1"/>
          <p:nvPr/>
        </p:nvSpPr>
        <p:spPr>
          <a:xfrm>
            <a:off x="7261865" y="3024531"/>
            <a:ext cx="737100" cy="20857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Start-Uper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8" name="Google Shape;178;p13"/>
          <p:cNvSpPr txBox="1"/>
          <p:nvPr/>
        </p:nvSpPr>
        <p:spPr>
          <a:xfrm>
            <a:off x="6920462" y="3549479"/>
            <a:ext cx="884475" cy="207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68569" tIns="34275" rIns="68569" bIns="34275" anchor="t" anchorCtr="0">
            <a:noAutofit/>
          </a:bodyPr>
          <a:lstStyle/>
          <a:p>
            <a:pPr algn="ctr">
              <a:buClr>
                <a:schemeClr val="dk1"/>
              </a:buClr>
              <a:buSzPts val="1200"/>
            </a:pPr>
            <a:r>
              <a:rPr lang="fr-F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DataScientist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79" name="Google Shape;179;p13"/>
          <p:cNvPicPr preferRelativeResize="0"/>
          <p:nvPr/>
        </p:nvPicPr>
        <p:blipFill rotWithShape="1">
          <a:blip r:embed="rId29">
            <a:alphaModFix/>
          </a:blip>
          <a:srcRect/>
          <a:stretch/>
        </p:blipFill>
        <p:spPr>
          <a:xfrm>
            <a:off x="8344743" y="339334"/>
            <a:ext cx="528101" cy="18823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80" name="Google Shape;180;p13"/>
          <p:cNvGrpSpPr/>
          <p:nvPr/>
        </p:nvGrpSpPr>
        <p:grpSpPr>
          <a:xfrm>
            <a:off x="6181142" y="1815860"/>
            <a:ext cx="1912094" cy="506898"/>
            <a:chOff x="8241523" y="2532826"/>
            <a:chExt cx="2549458" cy="675864"/>
          </a:xfrm>
        </p:grpSpPr>
        <p:sp>
          <p:nvSpPr>
            <p:cNvPr id="181" name="Google Shape;181;p13"/>
            <p:cNvSpPr/>
            <p:nvPr/>
          </p:nvSpPr>
          <p:spPr>
            <a:xfrm>
              <a:off x="8241523" y="2532826"/>
              <a:ext cx="2549458" cy="675864"/>
            </a:xfrm>
            <a:prstGeom prst="flowChartTerminator">
              <a:avLst/>
            </a:prstGeom>
            <a:solidFill>
              <a:srgbClr val="FFD96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2" name="Google Shape;182;p13"/>
            <p:cNvSpPr txBox="1"/>
            <p:nvPr/>
          </p:nvSpPr>
          <p:spPr>
            <a:xfrm>
              <a:off x="9494011" y="2629058"/>
              <a:ext cx="880168" cy="461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Bourse à Data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3" name="Google Shape;183;p13" descr="How data analytics is changing business models ..."/>
            <p:cNvPicPr preferRelativeResize="0"/>
            <p:nvPr/>
          </p:nvPicPr>
          <p:blipFill rotWithShape="1">
            <a:blip r:embed="rId30">
              <a:alphaModFix/>
            </a:blip>
            <a:srcRect/>
            <a:stretch/>
          </p:blipFill>
          <p:spPr>
            <a:xfrm>
              <a:off x="8700032" y="2569081"/>
              <a:ext cx="606699" cy="606699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</p:pic>
      </p:grpSp>
      <p:grpSp>
        <p:nvGrpSpPr>
          <p:cNvPr id="184" name="Google Shape;184;p13"/>
          <p:cNvGrpSpPr/>
          <p:nvPr/>
        </p:nvGrpSpPr>
        <p:grpSpPr>
          <a:xfrm>
            <a:off x="3933388" y="627037"/>
            <a:ext cx="1675157" cy="478967"/>
            <a:chOff x="5244516" y="836049"/>
            <a:chExt cx="2233543" cy="638622"/>
          </a:xfrm>
        </p:grpSpPr>
        <p:sp>
          <p:nvSpPr>
            <p:cNvPr id="185" name="Google Shape;185;p13"/>
            <p:cNvSpPr/>
            <p:nvPr/>
          </p:nvSpPr>
          <p:spPr>
            <a:xfrm>
              <a:off x="5244516" y="836049"/>
              <a:ext cx="2233543" cy="638622"/>
            </a:xfrm>
            <a:prstGeom prst="flowChartTerminator">
              <a:avLst/>
            </a:prstGeom>
            <a:solidFill>
              <a:srgbClr val="FFD96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86" name="Google Shape;186;p13"/>
            <p:cNvSpPr txBox="1"/>
            <p:nvPr/>
          </p:nvSpPr>
          <p:spPr>
            <a:xfrm>
              <a:off x="6325458" y="900442"/>
              <a:ext cx="880168" cy="461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Bourse à Services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87" name="Google Shape;187;p13" descr="Online Shopping Vector Background. Flat E-commerce Icons ..."/>
            <p:cNvPicPr preferRelativeResize="0"/>
            <p:nvPr/>
          </p:nvPicPr>
          <p:blipFill rotWithShape="1">
            <a:blip r:embed="rId31">
              <a:alphaModFix/>
            </a:blip>
            <a:srcRect/>
            <a:stretch/>
          </p:blipFill>
          <p:spPr>
            <a:xfrm>
              <a:off x="5688347" y="880081"/>
              <a:ext cx="598048" cy="52365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88" name="Google Shape;188;p13"/>
          <p:cNvGrpSpPr/>
          <p:nvPr/>
        </p:nvGrpSpPr>
        <p:grpSpPr>
          <a:xfrm>
            <a:off x="3989179" y="4573024"/>
            <a:ext cx="1755389" cy="482341"/>
            <a:chOff x="5318906" y="6097365"/>
            <a:chExt cx="2340518" cy="643121"/>
          </a:xfrm>
        </p:grpSpPr>
        <p:sp>
          <p:nvSpPr>
            <p:cNvPr id="189" name="Google Shape;189;p13"/>
            <p:cNvSpPr/>
            <p:nvPr/>
          </p:nvSpPr>
          <p:spPr>
            <a:xfrm>
              <a:off x="5318906" y="6097365"/>
              <a:ext cx="2340518" cy="643121"/>
            </a:xfrm>
            <a:prstGeom prst="flowChartTerminator">
              <a:avLst/>
            </a:prstGeom>
            <a:solidFill>
              <a:srgbClr val="FFD96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0" name="Google Shape;190;p13"/>
            <p:cNvSpPr txBox="1"/>
            <p:nvPr/>
          </p:nvSpPr>
          <p:spPr>
            <a:xfrm>
              <a:off x="6352000" y="6197080"/>
              <a:ext cx="1045138" cy="461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Bourse aux  Compétences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1" name="Google Shape;191;p13" descr="Ãtes-vous orientÃ©s? - Curium magazine"/>
            <p:cNvPicPr preferRelativeResize="0"/>
            <p:nvPr/>
          </p:nvPicPr>
          <p:blipFill rotWithShape="1">
            <a:blip r:embed="rId32">
              <a:alphaModFix/>
            </a:blip>
            <a:srcRect/>
            <a:stretch/>
          </p:blipFill>
          <p:spPr>
            <a:xfrm>
              <a:off x="5663714" y="6154856"/>
              <a:ext cx="520694" cy="520694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2" name="Google Shape;192;p13"/>
          <p:cNvGrpSpPr/>
          <p:nvPr/>
        </p:nvGrpSpPr>
        <p:grpSpPr>
          <a:xfrm>
            <a:off x="1416844" y="2514179"/>
            <a:ext cx="1935212" cy="506898"/>
            <a:chOff x="1889125" y="3352238"/>
            <a:chExt cx="2580282" cy="675864"/>
          </a:xfrm>
        </p:grpSpPr>
        <p:sp>
          <p:nvSpPr>
            <p:cNvPr id="193" name="Google Shape;193;p13"/>
            <p:cNvSpPr/>
            <p:nvPr/>
          </p:nvSpPr>
          <p:spPr>
            <a:xfrm>
              <a:off x="1889125" y="3352238"/>
              <a:ext cx="2580282" cy="675864"/>
            </a:xfrm>
            <a:prstGeom prst="flowChartTerminator">
              <a:avLst/>
            </a:prstGeom>
            <a:solidFill>
              <a:srgbClr val="FFD966"/>
            </a:solidFill>
            <a:ln w="12700" cap="flat" cmpd="sng">
              <a:solidFill>
                <a:srgbClr val="42719B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68569" tIns="34275" rIns="68569" bIns="34275" anchor="ctr" anchorCtr="0">
              <a:noAutofit/>
            </a:bodyPr>
            <a:lstStyle/>
            <a:p>
              <a:pPr algn="ctr">
                <a:buClr>
                  <a:schemeClr val="dk1"/>
                </a:buClr>
                <a:buSzPts val="1800"/>
              </a:pPr>
              <a:endParaRPr sz="135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94" name="Google Shape;194;p13"/>
            <p:cNvSpPr txBox="1"/>
            <p:nvPr/>
          </p:nvSpPr>
          <p:spPr>
            <a:xfrm>
              <a:off x="3182690" y="3448470"/>
              <a:ext cx="921479" cy="461700"/>
            </a:xfrm>
            <a:prstGeom prst="rect">
              <a:avLst/>
            </a:prstGeom>
            <a:solidFill>
              <a:srgbClr val="FFD966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ctr">
                <a:buClr>
                  <a:schemeClr val="dk1"/>
                </a:buClr>
                <a:buSzPts val="1200"/>
              </a:pPr>
              <a:r>
                <a:rPr lang="fr-FR" sz="90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Bourse à Projets</a:t>
              </a:r>
              <a:endParaRPr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5" name="Google Shape;195;p13" descr="Le chantier Abrick â La Grande RÃ©crÃ© : vente de jouets et ..."/>
            <p:cNvPicPr preferRelativeResize="0"/>
            <p:nvPr/>
          </p:nvPicPr>
          <p:blipFill rotWithShape="1">
            <a:blip r:embed="rId33">
              <a:alphaModFix/>
            </a:blip>
            <a:srcRect/>
            <a:stretch/>
          </p:blipFill>
          <p:spPr>
            <a:xfrm>
              <a:off x="2336067" y="3397670"/>
              <a:ext cx="625829" cy="576758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6" name="Google Shape;109;p13">
            <a:extLst>
              <a:ext uri="{FF2B5EF4-FFF2-40B4-BE49-F238E27FC236}">
                <a16:creationId xmlns:a16="http://schemas.microsoft.com/office/drawing/2014/main" id="{71383D90-34FA-468E-8DE1-3D3A688F5C8A}"/>
              </a:ext>
            </a:extLst>
          </p:cNvPr>
          <p:cNvGrpSpPr/>
          <p:nvPr/>
        </p:nvGrpSpPr>
        <p:grpSpPr>
          <a:xfrm>
            <a:off x="6463344" y="2383504"/>
            <a:ext cx="904050" cy="346275"/>
            <a:chOff x="8839280" y="2916759"/>
            <a:chExt cx="1205400" cy="461700"/>
          </a:xfrm>
        </p:grpSpPr>
        <p:sp>
          <p:nvSpPr>
            <p:cNvPr id="197" name="Google Shape;110;p13">
              <a:extLst>
                <a:ext uri="{FF2B5EF4-FFF2-40B4-BE49-F238E27FC236}">
                  <a16:creationId xmlns:a16="http://schemas.microsoft.com/office/drawing/2014/main" id="{0DD989F4-69B1-4F2F-9CBE-587D28E72B84}"/>
                </a:ext>
              </a:extLst>
            </p:cNvPr>
            <p:cNvSpPr txBox="1"/>
            <p:nvPr/>
          </p:nvSpPr>
          <p:spPr>
            <a:xfrm>
              <a:off x="8839280" y="2916759"/>
              <a:ext cx="1205400" cy="461700"/>
            </a:xfrm>
            <a:prstGeom prst="rect">
              <a:avLst/>
            </a:prstGeom>
            <a:solidFill>
              <a:schemeClr val="lt2"/>
            </a:solidFill>
            <a:ln>
              <a:noFill/>
            </a:ln>
          </p:spPr>
          <p:txBody>
            <a:bodyPr spcFirstLastPara="1" wrap="square" lIns="68569" tIns="34275" rIns="68569" bIns="34275" anchor="t" anchorCtr="0">
              <a:noAutofit/>
            </a:bodyPr>
            <a:lstStyle/>
            <a:p>
              <a:pPr algn="r">
                <a:buClr>
                  <a:schemeClr val="dk1"/>
                </a:buClr>
                <a:buSzPts val="1200"/>
              </a:pPr>
              <a:r>
                <a:rPr lang="fr-FR" sz="900" dirty="0" err="1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Geotrek</a:t>
              </a:r>
              <a:endParaRPr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pic>
          <p:nvPicPr>
            <p:cNvPr id="198" name="Google Shape;111;p13">
              <a:extLst>
                <a:ext uri="{FF2B5EF4-FFF2-40B4-BE49-F238E27FC236}">
                  <a16:creationId xmlns:a16="http://schemas.microsoft.com/office/drawing/2014/main" id="{9E8FCAEE-93F0-4184-A804-8179F9819EBE}"/>
                </a:ext>
              </a:extLst>
            </p:cNvPr>
            <p:cNvPicPr preferRelativeResize="0"/>
            <p:nvPr/>
          </p:nvPicPr>
          <p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rcRect/>
            <a:stretch/>
          </p:blipFill>
          <p:spPr>
            <a:xfrm>
              <a:off x="8981519" y="2967930"/>
              <a:ext cx="369753" cy="369753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1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1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1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/>
                                        <p:tgtEl>
                                          <p:spTgt spid="1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/>
                                        <p:tgtEl>
                                          <p:spTgt spid="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1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1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1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1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/>
                                        <p:tgtEl>
                                          <p:spTgt spid="1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/>
                                        <p:tgtEl>
                                          <p:spTgt spid="1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/>
                                        <p:tgtEl>
                                          <p:spTgt spid="1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/>
                                        <p:tgtEl>
                                          <p:spTgt spid="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3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6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/>
                                        <p:tgtEl>
                                          <p:spTgt spid="1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8" fill="hold">
                            <p:stCondLst>
                              <p:cond delay="500"/>
                            </p:stCondLst>
                            <p:childTnLst>
                              <p:par>
                                <p:cTn id="1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1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2" fill="hold">
                            <p:stCondLst>
                              <p:cond delay="1000"/>
                            </p:stCondLst>
                            <p:childTnLst>
                              <p:par>
                                <p:cTn id="1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5" dur="500"/>
                                        <p:tgtEl>
                                          <p:spTgt spid="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/>
                                        <p:tgtEl>
                                          <p:spTgt spid="1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0" fill="hold">
                      <p:stCondLst>
                        <p:cond delay="indefinite"/>
                      </p:stCondLst>
                      <p:childTnLst>
                        <p:par>
                          <p:cTn id="161" fill="hold">
                            <p:stCondLst>
                              <p:cond delay="0"/>
                            </p:stCondLst>
                            <p:childTnLst>
                              <p:par>
                                <p:cTn id="16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/>
                                        <p:tgtEl>
                                          <p:spTgt spid="1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/>
                                        <p:tgtEl>
                                          <p:spTgt spid="1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6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/>
                                        <p:tgtEl>
                                          <p:spTgt spid="1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/>
                                        <p:tgtEl>
                                          <p:spTgt spid="1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0" dur="500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3" dur="500"/>
                                        <p:tgtEl>
                                          <p:spTgt spid="1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6" dur="500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4" dur="500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0" dur="500"/>
                                        <p:tgtEl>
                                          <p:spTgt spid="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3" dur="500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6" dur="500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1" dur="500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4" dur="500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7" dur="500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0" dur="500"/>
                                        <p:tgtEl>
                                          <p:spTgt spid="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3" dur="500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6" dur="500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9" dur="500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2" dur="500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p4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-FR" sz="3600" dirty="0"/>
              <a:t>Les points clés du projet</a:t>
            </a:r>
            <a:endParaRPr sz="36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345" name="Google Shape;345;p44"/>
          <p:cNvSpPr txBox="1">
            <a:spLocks noGrp="1"/>
          </p:cNvSpPr>
          <p:nvPr>
            <p:ph type="body" idx="1"/>
          </p:nvPr>
        </p:nvSpPr>
        <p:spPr>
          <a:xfrm>
            <a:off x="628650" y="988225"/>
            <a:ext cx="7356645" cy="335343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Char char="-"/>
            </a:pPr>
            <a:r>
              <a:rPr lang="fr" sz="1900" b="1" dirty="0"/>
              <a:t>Les évolutions des services et des fonctionnalités d’Apidae seront progressives</a:t>
            </a:r>
            <a:endParaRPr sz="1900" b="1"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sz="1900" b="1" dirty="0"/>
          </a:p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Char char="-"/>
            </a:pPr>
            <a:r>
              <a:rPr lang="fr-FR" sz="1900" b="1" dirty="0"/>
              <a:t>Structuration des relations :</a:t>
            </a:r>
          </a:p>
          <a:p>
            <a:pPr lvl="1" indent="-349250">
              <a:spcBef>
                <a:spcPts val="800"/>
              </a:spcBef>
              <a:buSzPts val="1900"/>
              <a:buChar char="-"/>
            </a:pPr>
            <a:r>
              <a:rPr lang="fr-FR" sz="1600" b="1" dirty="0"/>
              <a:t>Implication des partenaires dès la conception</a:t>
            </a:r>
          </a:p>
          <a:p>
            <a:pPr lvl="1" indent="-349250">
              <a:spcBef>
                <a:spcPts val="800"/>
              </a:spcBef>
              <a:buSzPts val="1900"/>
              <a:buChar char="-"/>
            </a:pPr>
            <a:r>
              <a:rPr lang="fr-FR" sz="1600" b="1" dirty="0"/>
              <a:t>Accompagnement au changement</a:t>
            </a:r>
          </a:p>
          <a:p>
            <a:pPr lvl="1" indent="-349250">
              <a:spcBef>
                <a:spcPts val="800"/>
              </a:spcBef>
              <a:buSzPts val="1900"/>
              <a:buChar char="-"/>
            </a:pPr>
            <a:r>
              <a:rPr lang="fr-FR" sz="1600" b="1" dirty="0"/>
              <a:t>Mise en place des « bourses » (projets, services, data et compétences )</a:t>
            </a:r>
          </a:p>
          <a:p>
            <a:pPr marL="565150" lvl="1" indent="0">
              <a:spcBef>
                <a:spcPts val="800"/>
              </a:spcBef>
              <a:buSzPts val="1900"/>
              <a:buNone/>
            </a:pPr>
            <a:endParaRPr lang="fr-FR" sz="1900" b="1" dirty="0"/>
          </a:p>
          <a:p>
            <a:pPr indent="-349250">
              <a:buSzPts val="1900"/>
              <a:buChar char="-"/>
            </a:pPr>
            <a:r>
              <a:rPr lang="fr-FR" sz="1900" b="1" dirty="0"/>
              <a:t>Partie juridique ( appel d’offre ) en cours</a:t>
            </a:r>
            <a:endParaRPr sz="1900" b="1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Google Shape;358;p46"/>
          <p:cNvSpPr txBox="1">
            <a:spLocks noGrp="1"/>
          </p:cNvSpPr>
          <p:nvPr>
            <p:ph type="ctrTitle"/>
          </p:nvPr>
        </p:nvSpPr>
        <p:spPr>
          <a:xfrm>
            <a:off x="1143000" y="1056250"/>
            <a:ext cx="6858000" cy="1576200"/>
          </a:xfrm>
          <a:prstGeom prst="rect">
            <a:avLst/>
          </a:prstGeom>
          <a:solidFill>
            <a:srgbClr val="D67C7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Restons en contact...</a:t>
            </a:r>
            <a:endParaRPr>
              <a:solidFill>
                <a:schemeClr val="lt1"/>
              </a:solidFill>
            </a:endParaRPr>
          </a:p>
        </p:txBody>
      </p:sp>
      <p:sp>
        <p:nvSpPr>
          <p:cNvPr id="359" name="Google Shape;359;p46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Ressources et outils pour rester informés </a:t>
            </a:r>
            <a:endParaRPr/>
          </a:p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fr"/>
              <a:t>et comprendre les orientations du réseau 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47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</a:pPr>
            <a:r>
              <a:rPr lang="fr"/>
              <a:t>Les animateurs</a:t>
            </a:r>
            <a:endParaRPr/>
          </a:p>
        </p:txBody>
      </p:sp>
      <p:pic>
        <p:nvPicPr>
          <p:cNvPr id="366" name="Google Shape;366;p4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88450" y="1446225"/>
            <a:ext cx="4050506" cy="2131013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47"/>
          <p:cNvSpPr txBox="1"/>
          <p:nvPr/>
        </p:nvSpPr>
        <p:spPr>
          <a:xfrm>
            <a:off x="628650" y="1446750"/>
            <a:ext cx="4977600" cy="225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1700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rPr>
              <a:t>Vos premiers contacts dans les territoires</a:t>
            </a:r>
            <a:endParaRPr sz="170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70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</a:pPr>
            <a:r>
              <a:rPr lang="fr" sz="1700" u="sng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4"/>
              </a:rPr>
              <a:t>Trouvez le vôtre ! </a:t>
            </a:r>
            <a:endParaRPr sz="170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3" name="Google Shape;373;p48"/>
          <p:cNvGraphicFramePr/>
          <p:nvPr/>
        </p:nvGraphicFramePr>
        <p:xfrm>
          <a:off x="714375" y="1214513"/>
          <a:ext cx="7715250" cy="3077730"/>
        </p:xfrm>
        <a:graphic>
          <a:graphicData uri="http://schemas.openxmlformats.org/drawingml/2006/table">
            <a:tbl>
              <a:tblPr>
                <a:noFill/>
                <a:tableStyleId>{8A43DA95-327F-47B9-B53D-87528EAD2F97}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01940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dk1"/>
                          </a:solidFill>
                        </a:rPr>
                        <a:t>Vous cherchez des infos sur le réseau ? 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11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</a:rPr>
                        <a:t>Organisation du réseau, gouvernance, chiffres clés, communautés, réalisations, actualités…</a:t>
                      </a:r>
                      <a:endParaRPr sz="110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30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dk1"/>
                          </a:solidFill>
                        </a:rPr>
                        <a:t>Vous êtes utilisateur 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dk1"/>
                          </a:solidFill>
                        </a:rPr>
                        <a:t>et cherchez des ressources pour utiliser la plateforme ?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</a:rPr>
                        <a:t>Documentations actualisées en permanence.</a:t>
                      </a:r>
                      <a:br>
                        <a:rPr lang="fr" sz="1100" b="1">
                          <a:solidFill>
                            <a:schemeClr val="dk1"/>
                          </a:solidFill>
                        </a:rPr>
                      </a:br>
                      <a:r>
                        <a:rPr lang="fr" sz="1100">
                          <a:solidFill>
                            <a:schemeClr val="dk1"/>
                          </a:solidFill>
                        </a:rPr>
                        <a:t>Pensez au moteur de recherche !</a:t>
                      </a:r>
                      <a:endParaRPr sz="1100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dk1"/>
                          </a:solidFill>
                        </a:rPr>
                        <a:t>Vous êtes développeur 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400" b="1">
                          <a:solidFill>
                            <a:schemeClr val="dk1"/>
                          </a:solidFill>
                        </a:rPr>
                        <a:t>et cherchez des ressources pour utiliser la plateforme ?</a:t>
                      </a: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fr" sz="1100">
                          <a:solidFill>
                            <a:schemeClr val="dk1"/>
                          </a:solidFill>
                        </a:rPr>
                        <a:t>Documentations pour faire les bons</a:t>
                      </a:r>
                      <a:r>
                        <a:rPr lang="fr" sz="1100" b="1">
                          <a:solidFill>
                            <a:schemeClr val="dk1"/>
                          </a:solidFill>
                        </a:rPr>
                        <a:t> </a:t>
                      </a:r>
                      <a:r>
                        <a:rPr lang="fr" sz="1100">
                          <a:solidFill>
                            <a:schemeClr val="dk1"/>
                          </a:solidFill>
                        </a:rPr>
                        <a:t>choix techniques : différences API/exports, optimisation du code… </a:t>
                      </a:r>
                      <a:endParaRPr sz="1100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73350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fr" sz="1200" u="sng">
                          <a:solidFill>
                            <a:schemeClr val="hlink"/>
                          </a:solidFill>
                          <a:hlinkClick r:id="rId3"/>
                        </a:rPr>
                        <a:t>apidae-tourisme.com</a:t>
                      </a:r>
                      <a:r>
                        <a:rPr lang="fr" sz="1200"/>
                        <a:t> </a:t>
                      </a:r>
                      <a:endParaRPr sz="1200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fr" sz="1200" u="sng">
                          <a:solidFill>
                            <a:schemeClr val="hlink"/>
                          </a:solidFill>
                          <a:hlinkClick r:id="rId4"/>
                        </a:rPr>
                        <a:t>aide.apidae-tourisme.com</a:t>
                      </a:r>
                      <a:endParaRPr sz="1200" b="1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200" u="sng">
                          <a:solidFill>
                            <a:schemeClr val="hlink"/>
                          </a:solidFill>
                          <a:hlinkClick r:id="rId5"/>
                        </a:rPr>
                        <a:t>dev.apidae-tourisme.com</a:t>
                      </a: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fr" sz="1200" u="sng">
                          <a:solidFill>
                            <a:schemeClr val="hlink"/>
                          </a:solidFill>
                          <a:hlinkClick r:id="rId6"/>
                        </a:rPr>
                        <a:t>Site utilisateurs - parcours pour les prestataires techniques</a:t>
                      </a:r>
                      <a:r>
                        <a:rPr lang="fr" sz="1200">
                          <a:solidFill>
                            <a:schemeClr val="dk1"/>
                          </a:solidFill>
                        </a:rPr>
                        <a:t> </a:t>
                      </a:r>
                      <a:endParaRPr sz="1200" b="1"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pic>
        <p:nvPicPr>
          <p:cNvPr id="374" name="Google Shape;374;p48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857866" y="69113"/>
            <a:ext cx="2544356" cy="1049981"/>
          </a:xfrm>
          <a:prstGeom prst="rect">
            <a:avLst/>
          </a:prstGeom>
          <a:noFill/>
          <a:ln>
            <a:noFill/>
          </a:ln>
        </p:spPr>
      </p:pic>
      <p:sp>
        <p:nvSpPr>
          <p:cNvPr id="375" name="Google Shape;375;p4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</a:pPr>
            <a:r>
              <a:rPr lang="fr"/>
              <a:t>Les sites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49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</a:pPr>
            <a:r>
              <a:rPr lang="fr"/>
              <a:t>Les réseaux</a:t>
            </a:r>
            <a:endParaRPr/>
          </a:p>
        </p:txBody>
      </p:sp>
      <p:sp>
        <p:nvSpPr>
          <p:cNvPr id="382" name="Google Shape;382;p49"/>
          <p:cNvSpPr txBox="1">
            <a:spLocks noGrp="1"/>
          </p:cNvSpPr>
          <p:nvPr>
            <p:ph type="body" idx="1"/>
          </p:nvPr>
        </p:nvSpPr>
        <p:spPr>
          <a:xfrm>
            <a:off x="628650" y="1433429"/>
            <a:ext cx="7886700" cy="320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800" dirty="0"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400" dirty="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rPr>
              <a:t>Et aussi dans votre messagerie, la newsletter mensuelle :</a:t>
            </a:r>
            <a:endParaRPr sz="1400" dirty="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r" sz="1400" b="1" dirty="0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rPr>
              <a:t>Les Actualités du réseau </a:t>
            </a:r>
            <a:endParaRPr sz="1400" dirty="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lang="fr" sz="1400" dirty="0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rPr>
              <a:t>Inscription sur </a:t>
            </a:r>
            <a:r>
              <a:rPr lang="fr" sz="1400" u="sng" dirty="0">
                <a:solidFill>
                  <a:schemeClr val="hlink"/>
                </a:solidFill>
                <a:latin typeface="Questrial"/>
                <a:ea typeface="Questrial"/>
                <a:cs typeface="Questrial"/>
                <a:sym typeface="Questrial"/>
                <a:hlinkClick r:id="rId3"/>
              </a:rPr>
              <a:t>www.apidae-tourisme.com</a:t>
            </a:r>
            <a:r>
              <a:rPr lang="fr" sz="1400" dirty="0">
                <a:solidFill>
                  <a:srgbClr val="7F7664"/>
                </a:solidFill>
                <a:latin typeface="Questrial"/>
                <a:ea typeface="Questrial"/>
                <a:cs typeface="Questrial"/>
                <a:sym typeface="Questrial"/>
              </a:rPr>
              <a:t> (footer)</a:t>
            </a:r>
            <a:endParaRPr sz="1400" dirty="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marR="0" lvl="0" indent="0" algn="l" rtl="0">
              <a:lnSpc>
                <a:spcPct val="70000"/>
              </a:lnSpc>
              <a:spcBef>
                <a:spcPts val="900"/>
              </a:spcBef>
              <a:spcAft>
                <a:spcPts val="0"/>
              </a:spcAft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  <a:p>
            <a:pPr marL="520700" lvl="1" indent="-76200" algn="l" rtl="0">
              <a:lnSpc>
                <a:spcPct val="7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700"/>
              <a:buNone/>
            </a:pPr>
            <a:endParaRPr sz="1400" dirty="0"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383" name="Google Shape;383;p49"/>
          <p:cNvGraphicFramePr/>
          <p:nvPr/>
        </p:nvGraphicFramePr>
        <p:xfrm>
          <a:off x="714375" y="1268119"/>
          <a:ext cx="7715250" cy="1478270"/>
        </p:xfrm>
        <a:graphic>
          <a:graphicData uri="http://schemas.openxmlformats.org/drawingml/2006/table">
            <a:tbl>
              <a:tblPr>
                <a:noFill/>
                <a:tableStyleId>{8A43DA95-327F-47B9-B53D-87528EAD2F97}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r>
                        <a:rPr lang="fr" sz="1100" u="sng">
                          <a:solidFill>
                            <a:schemeClr val="hlink"/>
                          </a:solidFill>
                          <a:hlinkClick r:id="rId4"/>
                        </a:rPr>
                        <a:t>@ApidaeTourisme</a:t>
                      </a:r>
                      <a:endParaRPr sz="110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sng">
                          <a:solidFill>
                            <a:schemeClr val="hlink"/>
                          </a:solidFill>
                          <a:hlinkClick r:id="rId5"/>
                        </a:rPr>
                        <a:t>@reseauApidae</a:t>
                      </a:r>
                      <a:endParaRPr sz="110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100" u="sng">
                          <a:solidFill>
                            <a:schemeClr val="hlink"/>
                          </a:solidFill>
                          <a:hlinkClick r:id="rId6"/>
                        </a:rPr>
                        <a:t>@apidae-tourisme</a:t>
                      </a:r>
                      <a:endParaRPr sz="1100"/>
                    </a:p>
                  </a:txBody>
                  <a:tcPr marL="68575" marR="68575" marT="68575" marB="6857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  <p:pic>
        <p:nvPicPr>
          <p:cNvPr id="384" name="Google Shape;384;p49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1429106" y="1352915"/>
            <a:ext cx="1152037" cy="93920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5" name="Google Shape;385;p49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4115587" y="1325372"/>
            <a:ext cx="994275" cy="9942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86" name="Google Shape;386;p49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6661706" y="1325381"/>
            <a:ext cx="994276" cy="9942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87" name="Google Shape;387;p49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301056" y="2912756"/>
            <a:ext cx="3583106" cy="131919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3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solidFill>
            <a:srgbClr val="D67C7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Présentation du réseau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6" descr="data:image/jpeg;base64,/9j/4AAQSkZJRgABAQAAAQABAAD/2wCEAAkGBxQSEhUUEhQVFRUUGBYXFxgXFRUXFBQUFxcXFhQUFhYcHCggGhwlHRQXITEkJSorLi4uGB8zODMsNygtLisBCgoKDg0OGxAQGy0lICQsLCwsNCwsLCwsLCwsLCwsLCwsLCwsLCwsLCwsLCwsLCwsLCwsLCwsLCwsLCwsLCwsLP/AABEIAPwAyAMBEQACEQEDEQH/xAAcAAEAAgMBAQEAAAAAAAAAAAAABgcBBAUDAgj/xABPEAABAwIDBQQFBwYKCQUAAAABAAIDBBESITEFBgdBURNhcYEiMlKRsRQjQnKhstEXM2KCk8EVNDVDU1Rzs7TSFiQlJjZVY5Kig9Ph8PH/xAAbAQEAAgMBAQAAAAAAAAAAAAAABAUBAgMGB//EADcRAAIBAwIEAggFBAIDAAAAAAABAgMEERIxBSEiQRNRFDIzNGFxgbEGQpGh8BUjUsHR4SREYv/aAAwDAQACEQMRAD8AvFAEAQBAEAQBAEAQBAEAQBAEAQBAEAQBAEAQBAEAQBAEAQBAEAQBAEAQBAEAQGCUBox7XhdM6nEjDM1ocWXGIA93/wB1HVbunJR1Y5GiqRctKfM3lzNzKyAgCAIAgCAIAgCAIAgCAIAgCAIAgCAIAgCAwUBAeIW/gpQYKch05HpO1EIPXq/oOWp6GdaWniPVLYhXN1oWmO5TcVbI2QSte4SB2IPxHHi9q/MnnfVXTgnHS1yKpTaee5d+4W/DK1ojlsyoaMxo2QD6TP3jl4KjurR0nlbFvb3KqLD3JndQyWLoDKAIAgCAIAgCAIAgCAIAgCAIAgCAIAgMICvOIm/op8VPTG8xye8aQg8h1f8ABWFpZufXPYgXN1p6Y7lNvcSSSSScySbkk6knmrlJLkVTbZ8rJgkO5ewJaucGN5ibDZ75h/NgZi36RsftUa6rwpQer9CVbUZ1ZpRJPvHvlNM7BDI9kTfRDgcMktsu0c4WtfWwsvDXF3KcmockfUeG8FpUaalVWZfHZHnuxvdNTytEkjnxOIDw9xcWg/SaTmLLWhdThJJvKOvEeE0a1NuEUpLbHIuQFXR4PY+kMhAEAQBAEAQBAEAQBAEAQBAEAQGEBW/EXf4Q4qald87pJINIurW9X/DxVlaWerrnsQLm609Mdyn3OubnMnMk5knmSVcYwVTeTCGAgLmmoPkGxMLRZ8rWdoRqXSkYs+5uQ8F5TildzUpL5Hsfw/bRdxCL+f6FbrzZ9JMP0KGHsfoaiaRGwO1DWg+Nhdejj6qPl1RpzbXme62NAgCAIAgCAIAgCAIAgCAIAgCAwgKx4i8QMGKmo3+nmJJR9DS7GHm7UE8vHSztLPV1z2K+5usdMCpSVb4KtmEMBZAKx2Mo/RO8VD8roC2PMuYx7B1LbPaAe+1l5G6p64yiew4Vcq3rwqdtn9eRSrmkGxFiMiDkQRqCF598uR9HjJSWpbHtT0L5Guc04GMF3ym4ZGOt+bujRmTbxVlw20dWqpS2X7lDx/icbag4QfU/2J9w/wCIDZiKapdZ+kUjrDtRya/kH29/jr6O7s9PXBcvsfPLa61dMtyxlXE4ygCAIAgCAIAgCAIAgCAIAgMFAVXxF4getTUb88xLK06ciyMjn1Pu7rSzss9c/oVt1dflgVUrcrQsGAgCyAhksvcLiKynibT1YdhZlHI0YrN5Ne3XLQEXyt4qrurJylrp/oWFvdqMdMzp7d3q2O4mQxdvIfZjc0uPLEThB87lQP6XObzKKLOPGp0Y6YTeCv8AeXeeSrswNbDAz1IYxZg6Od7Tu9XFtaQorluU1zdzryzJnCUoilscOuIGLDTVjvSybHKfpcgyQ+10PPQ561F3Z464foWdtdZ6JloAqsLEygCAIAgCAIAgCAIAgCAwSgKm4i8QMWKmpHejmJJWnM8iyMjl1d7uqtbSz/PNfIrLq6/LErBWpXGEMBAEAQHtBTOdoPM5BQq3ELeiuqXMtLXg95c+zg8eb2JZu7uXHUh3+s+k3VrYzlfnd1r+5Vr45CXs0WNb8OVrfHjPGfIjm3dn/J6iSHFj7M2xWte4B05HO3krmhV8Wmp43KCvS8Ko4Z2NBdsHIIYCGS0eHXEC2GmrHZZCOVx05BkhP2O9/VVV3Z/nh+hZWt1+SZbAKqiyMoAgCAIAgCAIAgCAw42QxsVBxF3/ADLipqR3zfqySjV/VjD7PU8/DW3tLPHXPcrLm6z0xK1VmivYQwEBlDJ7QUrndw6n9yrLzilG35N5fkXnDeAXV600tMfNnQhpGt5XPU/gvL3fF69fknhfA99w/wDDlpac2tUvN/6PdVjbk8svkkuSJtu6RQ0UtXJq8egOozEbf1ib+Cs+H20qklHzPH/iG+ipY7R+5WFTO6R7nvN3PJc49S43PxXuYRUYqK7Hzmc3OTk+55LY0CAIAsmSyeHfEDssNNVu+bybHIdY+QY/q3oeXhpV3dmpdcCwtbrHTMt9puqgsz6QyEAQBAEAQBAfLnAC5NgNe5A+RTfETf41GKmpTaHR8g1l6tb0Z38/DW4s7PT1z3Kq5utXTHYrtWRXhAEB9RsJNhmVyrVoUY6pvCJNta1bmoqdKOWzo09EBm7M/YPxXlL/AI1Or0UuS/c+h8J/C9K3xUuOqXl2Rtqhby8nrVFJYQQydPd7ZZqZ2s+jq89Gj8dPNb0oapYId/dej0XLvsj74l7Z7SYU8Z+bg1A0Mlre5oy8yva8KtvDp63uz5PxS5dSpo8vuQtW2CqCGAgCAIAsmSwuHm/xpsNPVOJgOTHnMw9x6s+HhpW3dnq64bk61unF6ZbFzMeCAQQQcwRmCOoKpmmWyaayfSAIAgCAID5keGglxAAFySbAAaknomM7BvBS3EPfw1RNPTEiAZPdoZiDoOjPj4K5tLNQ657lRdXWvpjsQBWJCCGAgNmgoZJnYYmPe6xJDWlxDRqSByXG4rqjTc2SbW3derGmnjL38iRbO3cqHZR08p7zG5oPi5wA+1eHuq9xdzzJPHZH1Oyhw/htPRGSz3e7Zu7U3blpow+oLGYsmsvikceeQyAHW6jTt5U1mXImW3E6dzU0UU3jd9jiqOWQQE42LahoJKpw9N4u2/ecMTfMm/mrXh9u6k4x89/keK4/fc3h8o8vqVXI8uJLjckkk9STckr3MYqKwj55KTk8s+VsahYAQBAEAQBDJO+Hu/bqQiCoJdTn1Tq6Enp1Z3cuSr7u0U1qhuTba6cOmWxdrHXAI0OapS3R9IAgCAID4miD2lrgHNcCCCLgg5EEcwsptPKMNJrDKU4hbiGkJnpwXU5zcNTCf3s7+XNXNpdqotM9ypubbQ9UdiBqwIIQGWi51t3nQd5Qylll37t7Q2Xs+ANZUwlxAL3hwdI93eG3IHQclR1oV60stMuKUqNKOMmttPixTNygjlmdyJAYwnz9L7FmHDp4zJ4NZXsNorJCd4NtS1cvaTANIGEMF7MA1GfO+q8tezUqzxsuR9N4Na+BaxzycubOYohbG1syk7aaOP23AeWrvsBW0I6pJHC5reFSlPyR3uK1dhbBTMyFi9wHQejGPvfYvYcGo71PofKeMVm2o/Vlcq9KIIAgCAIAgCAIZwW1w53AwYamrb6eRjicPU6PePa5gcvHSnu7zPRDYs7a1x1TLQCrSxCAIAgCAID4kYHAggEEWIIuCOYKZxzMNZ5MpjiHuGaa9RTAmA5vYMzCeo6s+Hhpc2l5r6J7lVdWujqjsV+rEgBDJlASDciixzulcLtpo3zHpiaLRD/uIP6qg8SreFQbLHhVv491CPxR8BfPvmfZ0sLCCGSU8PaXFUOef5tmXi42H2ArvbrLbKTjdXFJQXdkY39q+0rpjyYWxjwY0A/+WI+a93w+not4ny3iE9VeRH1NIQQBAEAQBAZAQylkt7hzuD2WGpq2/Oaxxn+b/SePa6Dl46U95eauiGxa2trjqkWUq0nGUMhAEAQBAEAQHy5txY6FDBTnEXcHsMVTStvFmZIxrFzL29Wd3Lw0uLO81dE9yrurXT1R2K6VkQAhgnW5UOHZu0Zfa7KIe+59/aD3Kg45P+3p+B6X8Mw/8uL+Jw148+qhDDJ/w3htFI72ngeTQP8AMptrH9zy/HZ/3EvJFVV8/aSyP9t73f8Ac4n9699RWIJfBHzOq81G/ieC6bHMIDqUG7tVMLxQSOHWwa0+BcQCo9S8ow3kiRC0rT2iznTwuY5zHCzmktcOhBsQu0ZKSyu5wlFxeGea2NTLWk2AzJyAGpPIBH8TK5lw8Otwuww1NU353WOM6RfpO6v+Hiqa8vNXRDYtbW10rVIsdVxPMoAgCAIAgCAIAgCAw4IMFRcRdwOzx1NI30M3SRAZs1Jewez1HLllpbWl5laJlXc2uOqJWatCvwWVudFfYlZbXGSf1RGfgF57jfNP5Hpvw41G5g//AKImvIn1MICxty24aAkakynzFwPuhWVn2+Z43jj/AL8vl/optoXunKMFlvCPncISqS0xWWzchoCfWy+KpLvjtOnypLL/AGPV8O/CdetiVw9K8u50aKgu4NjaXPJsLZuuvPV+I3Nw8OX6HsLfg9hZR1aVy7sklXt0bOhdBG/tKp+b3A3ZCdLX5uH/AOq34bwyU+upseQ43xiE5uNJbciv3uJJJzJzJOpJ1K9OkksI8g228sNaSQACSTYAZkk6ADmVnKxljHPBcnDvcL5PhqKkAzEXYw5iG/M9X/BUt3ea+iG33LW1tdPVIsSyryeZQBAEAQBAEAQBAEAQGEAIQFUcRuH9sVTRtyzMsQHvfGB7yPMK1s738k/oytubX88D74QATUlZTnmQfKRhaPtjK5cVhlr4o78Kq+HLUuzTIXLEWOLXCzmktI7wbH4LxbTTwz67TmqkFOOzPhYNyTbB3r+TQdkY8ZBJab2b6WZDvO6kUq+iO3MprzhLuKuvVhPci4iaCS1obck2F8h0F87LpcX1a45TfI7WPCLWzX9uKz5s6+w9gTVbrRN9Hm83DB1z5nuC4U6M6j5HW74hRtY5k+fkdTbW1qfZjHQUhEtU4YZJci2LkQP0h00HO5XpuHcJSeuZ884vx6pcNxiyuXOvmcycz3nmV6RLHJHl288zLGFxAAJJNgALkk6ADmUbS3GMlz8PNwhTBtRUgGci7W5EQg/F/fy5dVSXd46nTHb7ltbWqh1S3LAUAnBAZQBAEAQBAEAQBAEAQBAEBhYBHqHdttPWOqILNZM0tmj0GIekyRg5Z3BH6V+t5Eq7nT0y7bHCNFQnqjs9yEcSNguimNQxt45c3EaMk0N+gOvjdUV7RcZa47HuuA38Z01Qm+a2+KIZdQD0XY6OytiT1J+Zic4e1azB+scl1hRnP1UQ7i/t7f2kln9yYU+51PRs7baMzbD6ANmk9Orz3BWdvw1yeHzPL334jeGqS0rz7kb3o4hOkaYKJvyeC1rj0ZHjy9QeGfevS2vDoU1mW54q64hOq3z+pBSrIrzMbC4hrQSSQAALkk5AAcyjaSywlnkXVw93EFKBPUAOqD6o1EI7ur7HM8tB1NHd3bqdMNvuW9rbaOqW5PVBJplAEAQBAEAQBAEAQBAEAQBAEAQBAfL2gggi45g5hYYTa5oiddtTZNOS57qYOHJrWvffua0E/YukLKUn0wNp8Rmo4lUf6kV29xYyLKKK3/UkH3Yx+8+SsqXDe8yrq3+fVK42ltKWof2k8jpHHm46dwGgHcFZQpRgsRRXznKTy2ai3ND7hic9wa0FznEBoAuSTkAAsNpLL2MpNvCLt4ebjCkaJpwHVDhkNRCD9Eci7q7yHfSXd06j0x2Li2tlTWqW5OlBJgQBAEAQBAEAQBAEAQBAEAQBAEAQBAEBXHEXcETYqmlbabMyRjSXq5vR/wAfHWxtLzR0T2IFza6uqO5TrmkEgixBsQciCNQQrlbciqaxuYQwelPA6RzWMaXOcQGtAuSToAFhyUVlm0YtvCLv4fbjtomiWYB1Q4eIiBtdjep6nyGWtHdXbqvEdi4trZU1l7k2soRLMoAgCAIAgCAIAgCAIAgCAIAgCAIAgCAIAgK+4ibhCpDqimAE4zcwZCYDn3P7+fPqp9pdun0z2+xBurXX1R3KdhpHvkETWOMhOEMscWL2ba3Vy5xS1N8iqUG3juXfuDuO2hb2ktn1DhmdWxg6sZ+881R3V06rwti4trZU1l7k0UMlhAEAQBAEAQBAEAQBAEAQBAEAQBAEAQBAEAQBAc6PYsDah1SImiZzQ0vtmQP32yvrYAclu6s3HRnkc1Tjq1Y5nRWh0CAIAgCAIAgCAIAgCAIAgCAIAgCAIAgCAIAgCAIAgCAIAgCAIAgCAIAgCAIAgCAICN7Z35oqZxZJMC8atY0vIPQkCwPcSpFO1qzWUjhO4pweGzTouJVBIcPaujJ07Rjg3zcLgeZC3lY1ks4NVd0n3JZFKHAOaQ5pFwQQQR1BURprkyQmnzRxN4N76aie1lQ5zXObiFmOdlcjUDqF3pW1SqsxOVWvCm8SOV+U/Z/9JJ+yf+C6+gVvI5+mUjsx70U7qQ1gc7sBfPA7Fk/sz6OvrLh4E1Pw+518aOjX2ON+U/Z/9JJ+yf8Agu/oNbyOXplLzOjsHfWkrJeyge4vwl1ixzRhaQDmR+kFzq2tSmtUjencQqPETZ2ZvPT1FRLTxOcZYceMFjgBgfgdZxFjmtJ0JwgpvZm0a0ZScVujrySBoJcQAMySbADmSVySy+R0bxuROv4k0ETi3tS8jXs2OcPJxsD5EqXGxrSWcEeV3TXLJ7bM4gUE5DWzhjjoJGuZf9YjD9q1naVorODMbmnLudHeHeOCiax1Q5wDyWts0uzAvyXOlRnVeIm9SrGmsyOH+VDZ/wDSSfsn/gu/oFbyOXplI7+wNvw1sZkgJLWuwklpacQAOh8Qo9WlKk8SO1OrGosxOouZ0IrtLiFRQSvike8PjOFwEbyL+IGalQs6so6kiNK6pxeGeMXEzZ5Nu2c3xilt9jSsuxreRhXlLzJPs7aMU7A+GRsjTzaQR4HoVGnCUHiSJEZxkso19v7cio4xLOSGFwbcNLjiNyMh4FbU6cqktMTFSooLLI7+VDZ/9JJ+yf8AgpHoNbyOHplI7u7u8kFc17qdxcGEB12luZFxquFWjKk8SOtOrGosxOuuR1CAgXFfeCSCKOCAkS1BIuPWDBYEN6ElwF/FTrKipSc5bIh3dWUUox3ZsbpcPaamjaZo2zTEAuLxiawnMtY05ZddSta95OcuTwjNG1hFZfNnW2vubR1DS18DGnk9jQx7fAj4HJcqdzUg8pnWpbwmuaIRuPVS7O2g/Zsri6N5PZk6B2HG1zRyDhcEe0PFTbmMa1JVlv3IlCUqVXw3seXFcA7Ro8VrWjvfS3bZ3vyss2OfBngxee1jknnyLZ3sUnuiUHVW+P7kvTS+Bzt+o4m7JqBCGCPCLdnbB+dbe1stbrpbOTrx1bmldLwWonH4aU1G6gYZ205fikv2gjxWxm1756LteOqqr05OVqqbp88ZJls2mpGvvA2APsfzfZ4sOV/Vztooc3Ux1ZJcVTT6cEB4f/y1tDxqf8SFOuvdofT7EK294n9fuY33qZdo7Qbs6F2GJljKRoSAHOc4cw0WAHUrNvGNGi6z37Cu3Vq+GtibbH3No6doayBjjze8B73eJPwGShTuak3lslwt4QWx5bW3Hop8zC1jtQ+MYHA99sj5grMLqrHuYlb05diLccBanp/7R33FK4b68vkR75dMUTSDYNJhb/q8Gg/m2dPBQnVqZ3ZJVOnjZHQoqOOJpETGMaTezAACetgucpOT6mdIqKXI2CsGxVGwKSOXb1Y2VjXtwymzmhwviisbHxPvVrVk42sWn5FbTincSTJ9U7qUUgs6lhPgxoPk4WI8lAVeouakya6NN9iuNvUDth1cVRTFxp5TZ7Cb5DWMnnkSWk55HzsaU1dU3Ge6IE4ejzUo7MkXGCQO2cxzcw6WMg9xa8gqNYLFb9SRePNLJ192diUrqOmc6CEuMMRJLGEklguTlquVarU8SXN7m1GnDQspHeoaKKIEQsYwHXA0AE99lwlKUvWJEYxXqm0tTYICrOL0ZiqqKpIuxhAPS7JGyAeYv7lZ2HVCUCuvOU4yLNo6lsrGyMcHNeA5pBuCDmCq2UXF4ZYRkpLKPZYMlT1Uwq94Y+x9JsFg5wzHzbXOeb9MT8PiFaKPh2jz3K1vXcrHY8uLcIftCkYdHtY021s6Yg28itrCTjSk1/OQvY5qRTJD+Sih/wCt+0H+VR/6hV+B29CpnpvXseOj2NPBFiwMFxiNz6Uwcc7Dm4rShUdS4UmZqwUKLSI1uJuFS1lGyabtMbnPBwvAFmuIGVj0Uu6vKlOppjgj29tCcNTJru7uLTUU3bQ9pjwlnpOBFnEE5WHshQq11OqtMiXSto03lET4ffy1tDxqf8SFLuvdofT7Ea294n9fueez5hSbwSiY2E+IMcdPnA1zM+hLS3xSS8S0WOxhdFy89y1wqosjKyCtOOJ+Yp/7R33CrLhvrS+RAv8A1UekfCqItB+VVGYB1bzHgtXfyz6qMqzWPWZMN2NhtooOxa98gxOdifbF6XLJRK1V1ZasYJVKn4ccHWK5HQq7dX/iCs+rL96FWlb3SP0K+l7zItFVZPKw4017XNgpmelK5+PCM3AWLGC2t3F+X1SrPh0cOU3tggX0s4gtza4pQGPZULDqx8LT4tY4H4LnZyzcZ+ZvdLFHBp7F4ZRTU8MpqZ2mSNjyBhsMTQbDLTNdKl81NrSjSnaKUU8smu6W7baCN7GyPkD3YrvtcZAWFuWShVqzqvOMEulS8NYyd1cTqEBztvbGjq4XQzC7XaEes1w0c08iFvSqSpy1ROdSmpxwyvabYO19mkto3MqIbkhjiMv1XOGE/VdmrCVa3r85rDISp16XKPNHpUHb1WOzcyOmaci5pDCRzzD3vHlZYXolN53My9JqctiUblbnx7PYbHHK+2N5Fsh9Fo5N+Ki3FzKs/JEihQVJfE4W/wDu7U1FdSywx444+zxnEwYbS4jkTc5Z5Lva14QpSi3zZyuKUpVItFhqATThb8UElRQzxRNxPeGhouBez2nU5aArtbzUaikzjXi5U2ka3DnZctNQsinbgeHSEi4OTnkjMEjRbXdSM6rlE1toSjTwyTKOSCAbnbv1EG06yeWPDFKZsDsTTixzh7cgbj0c81Or1oToRgt1j7EKjSlGtKT2Z2N9dzo69gOLs5mepJbl7LhzF8+5cba5lSfmjrXt1VXxIxA/b1IOzEcdS1uQc4h5tyzxscfO6lNWlR52I6dzBYxkT0e3K0YJSylYfWwuDTbuwuc7yuEUrWlzXNhxuKm/JHS4nbvVFVBTx07O0Mbji9JrcsGG/pEc1zsq0KcpOXc6XVKU4pR7GmzaO3wAPksGWX0P/eW+iz/yZop3K/KSndGorXxvNfGyN4dZgZaxZhGZs53O6iV1TT/t7Emi6jXWjvlcTsVTVbF2nBtKoqqSBrhIXhpe5haWOLSTbGDqwK0VWhKioTZWunWjVcoI3nVO35PR7KCK/wBIYMve93wWmmzXPLZ0zcvsb+6e4Zhm+VVknb1F7jMlrHaXuc3HpoByXOvd6o6KawjajbaXqm8s3OJux5qqkEcDMb+1Y612j0QHXN3EDmFpaVI06mqWxvdQlOniJHqCo27DEyJlNDhja1jb4CcLQALntdclJkrSTbbZHjK4isYJXufU17+0/hCKOO2Hs8Fs9cV7Pd3dFErxpLHhslUZVHnWiSKOdwgNerrY4gDI9jAchicG3PQXWYxctjWUlHc1v4cpv6xD+0Z+K28KfkzXxYeY/hym/rEP7Rn4rPhT8mPFh5m5BO17Q5jg5p0LSCDyyIWjTTwzdPKyjTrdt00JtLPEw9HPaD7iVtGlOWyZpKrCO7PWg2nDN+Zljk+o9rvgViVOUfWRmM4y2ZtrQ3Nenro5HOayRjnN9YNcCW8swNFs4yXNo1UovkmbCwbGvJXRNeI3SMD3Ws0uAcb3tZup0K2UJNZwauSTwYq9oRRWEsjGE6YnBt/C5SMJS2Qc0t2fEG1YHnCyaJxOgD2knyujpyW6MKpF7M3FobmvUV0UZDZJGMLvVDnAF3LIHVbKLkuSNXJLc9yVgycw7yUmLB8pgxaW7Rl7+9dfBqYzpf6HPxaecZOk6QAYiRhte98ra3v0XLHPB0ysZPOlrI5QTG9rwDYlrg4A9LjxWXFx3RhST2PYrBsa/wAui7Ts+0Z2nsYhj0v6uuma20vGccjXUs47nzVbShjNpJY2Ei9nPa0262JWFCT2Qcordnj/AA5Tf1iH9oz8Vv4U/JmviQ8zdgma9ocxwc06EEEHwIWjTTwzdPOx6LBkIDkbx7uQVzWtqA4hhxDC4tztbl3FdaVaVJ5icqlKNRYkV3xD3IpKOkM0DXh+Njc3lwsTnkVY2l1UqVNMiFc28IQzE6m7nDqhmpYJXsfjkjY51pHAXIuclxq3tWM2kzpStacoJs1N7NoPpux2Ts27XHU4rvaJHFwYHctS4nUCy2oQU9VeqaVpuOKNM6ex+FVKxg+UF80hzccTmNvzsGm/mStJ8QqN9HJHSFlDHVzZp7w8MWxt7bZ73xzR+k1pcTe3Jj9Wu8yOS3pXzk9NVZRrUtNPVTfM7PDbel1bC5k35+EgPNrY2m+F9tAbggjqO9cbu3VKWY7M62tZ1I4e6OBwvH+0do/Xf/fPXW89jT+RytfazLQVcTyrd7B/vBR/Vh+/MrOh7pIr6vvETT45fnKb6kvxat+G+rI0vvWid+s4YUT4SWB8T8Nw/G5wBte5Djay4q+qqeHzWTq7SGjK3PfhHtiWoo3CUlxifgDibktwtcATztit7lzvqcYVOnub2c3KHPscTix/HqDxH96xd7L2M/52ON37SJu8aK6RkEMbSWxyvd2hHMNAIaeozJtzwrTh8IubfdG97JqKRt0XDfZ0kDSwOfiaCJWyuu79IAHD5WWsr6spczMbSk4nUpNifItmzQB+MMjqC1xFjhcHOAI6i64yq+JVUseR1VPw6TjuVPuRteagtVBpdTPk7CYD2g1rwbcnAPuOtiFbXNOFXo/NjKK2hUlTersWtvXvnDS0rZo3NkdMPmANHXHrno0Xz78lVULaU56X23LKtcRhDK7lcbn00zNtUxqb9rIJJXX9b06eYjF0NuXLRWNy4O2ejZf8kC3UlWWrc63E2lbLtWjjfm2QRMdbI4XSkGx5ZFc7KTjQlJfzkdLtJ1Yp9yTfku2f7En7Vyjf1Ct5/sSPQ6RKtlbPZTxMhiBDIxZoJuba6+aiTk5ScmSYxUVhG2tTYIAgIRxh/k4/2kfxKncP9t9CJe+yO7ub/EKb+xj+6FGr+0l8ztQ9miA07hHvI/tcsd8BPMugaG2PgC1WD52fL+cyEni65lrqqLIw4oCq+GJx7TrpI/zZMlraWfMSz3gEq0vFijBS3K6151ZNHrwvP+0do/Xf/fvWt57Gn8ja19rMtBVpPKt3rP8AvBR/Vh+/KVZ0fdJFfV95ieHGmLHPSMGrg9ovpdzmAX9624c8QmzW+WZRSOdvhR7Vp4gKqd0lObNcYnZAGwwvGFpz5XuF0oTt5y6Vh/E5Vo1oR6nyLK3Ejpm0cfyM3jNySfXL/pdp+l/8WyVbcubqPXuWFuoKC0EM4sfx6g8R/esUyy9jP+diLd+0iWJtvZEVXEYpm4mnPoWuGjmnkQoFOpKnLVEm1KcZxwysa/YNfscmaklMtODdzSL2HWSPS2frNt5BWUKtK56ZrDIEqdWh1ReUTOg3gbXbNmmaMJ7KVr23vheGG4vzGYI7ioU6LpVlF+ZKjV8Sk5Ec4S7PjqNm1EUrcTHzvBH/AKMOYPIjUHuUi+m6dZSj5HG0gp0nFn1upw4dDVGSpIfFCfmBe+LMuDnN5Wvp7WazXvdUMR5N7mKNppnmWy2Pis/4lh+of8NKkfc3/O5n/wBr6f6NLijE9+06RsbsEjmxhjvZeZSGu8jZdLJpUZN7f9HO8TdSKR1f9F9s/wDMW+93+RcvSLb/AAOvg3H+RO9jwSMgjZM/tJGtaHv9pwGblAm05PTsS4JqPPc3FqbhAEBDOLUDn0BaxrnHtI8mtLjqeQUyxko1csi3ibp4R290GFtFTBwIIiYCCLEHCMiFwrtOo2vM60U/DWThcQdznVmCendgqYtDfDjAOIDEMw4HMHvPl3tLlU8xlzTONxb6+qO6OLSb/VtMOzraKRzm5Y2gtxd5yLSe9psV2laUp86c0c43NSPKcTx2lvLtHaQMFJSvgY/J8jsQOE5EdoQA0Z8rnoswo0aPVOWWazq1avTFYJnuVuwyggwAh0j/AEpH21dbID9EcvPqodxXdaWexKoUVSjjuRDeHYlXQVr66hZ2sclzJGASRe2MFozIJFwRoftl0qtOrS8Oo8Y2I1SnOlU1w5nueJ8pFm0Exk6ela/gGXWvoMc+usG3pcseq8mdzd3qqesO0K5uB2fZxkWIJGEHDq1oaSADncrNxWpxp+DTMUKU5T8SZ5cVaV76qiLGPcGk3LWucB84zUgZaLNjKKhPLwYu4uU44RY9XTMlY6ORocx4LXAi4IOoVcpOLyie4qSwyrthRzbHr3QlkklJMQQ5rXOw3ya82FgRo7qLFWdVxuaWrOJIr6alQqacZTNnijSvfW0LmMe4Ai5a1zgPnWHMgZLWzklSmm/5gzdJupFokm/FXWw9jNRxmUMLxNGAXYmnDb0RmSLHMZi6j20ac24zePI715VI4lBEZ2lxEmmidFFQzCWRpZmHOAxCxs0Nude5SIWcYy1SmsI4TuZSjhReTrbpbvSUey52SD52Vsry0ZlpMeFrcudmi/eVyr1o1K6cduR0o0nCk0zz4M0746OUPY5hNQ4gOaWkjsoc7Hlkfcs38k6vJ9hZxahzJ8oJMK2rKV/+kcL8D8AYbvwnAP8AV5Rm61tSB5qxjKPobWef/ZBcX6Tn+bGnxMbI3aVLMyKSQRNjecLXEHDIXYbgG2i6Wel0ZRbxk0u9SqRaWcHQ/KVL/wAun/8AL/IuXoMf80b+ly/xZNN3tpmpgZM6N0Rff0HXxNsSM8h0UOrDRLTnJLpz1Ry0dJczcIAgCAIAgCAIAgCAWQYCAIAgCAIAgFkAQBAEAQBAEAQBAEAQBAEAQBAEAQBAEAQBAEAQBAEAQBAEAQBAEAQBAEB//9k=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64" name="Google Shape;164;p26" descr="data:image/jpeg;base64,/9j/4AAQSkZJRgABAQAAAQABAAD/2wCEAAkGBxQSEhUUEhQVFRUUGBYXFxgXFRUXFBQUFxcXFhQUFhYcHCggGhwlHRQXITEkJSorLi4uGB8zODMsNygtLisBCgoKDg0OGxAQGy0lICQsLCwsNCwsLCwsLCwsLCwsLCwsLCwsLCwsLCwsLCwsLCwsLCwsLCwsLCwsLCwsLCwsLP/AABEIAPwAyAMBEQACEQEDEQH/xAAcAAEAAgMBAQEAAAAAAAAAAAAABgcBBAUDAgj/xABPEAABAwIDBQQFBwYKCQUAAAABAAIDBBESITEFBgdBURNhcYEiMlKRsRQjQnKhstEXM2KCk8EVNDVDU1Rzs7TSFiQlJjZVY5Kig9Ph8PH/xAAbAQEAAgMBAQAAAAAAAAAAAAAABAUBAgMGB//EADcRAAIBAwIEAggFBAIDAAAAAAABAgMEERIxBSEiQRNRFDIzNGFxgbEGQpGh8BUjUsHR4SREYv/aAAwDAQACEQMRAD8AvFAEAQBAEAQBAEAQBAEAQBAEAQBAEAQBAEAQBAEAQBAEAQBAEAQBAEAQBAEAQGCUBox7XhdM6nEjDM1ocWXGIA93/wB1HVbunJR1Y5GiqRctKfM3lzNzKyAgCAIAgCAIAgCAIAgCAIAgCAIAgCAIAgCAwUBAeIW/gpQYKch05HpO1EIPXq/oOWp6GdaWniPVLYhXN1oWmO5TcVbI2QSte4SB2IPxHHi9q/MnnfVXTgnHS1yKpTaee5d+4W/DK1ojlsyoaMxo2QD6TP3jl4KjurR0nlbFvb3KqLD3JndQyWLoDKAIAgCAIAgCAIAgCAIAgCAIAgCAIAgMICvOIm/op8VPTG8xye8aQg8h1f8ABWFpZufXPYgXN1p6Y7lNvcSSSSScySbkk6knmrlJLkVTbZ8rJgkO5ewJaucGN5ibDZ75h/NgZi36RsftUa6rwpQer9CVbUZ1ZpRJPvHvlNM7BDI9kTfRDgcMktsu0c4WtfWwsvDXF3KcmockfUeG8FpUaalVWZfHZHnuxvdNTytEkjnxOIDw9xcWg/SaTmLLWhdThJJvKOvEeE0a1NuEUpLbHIuQFXR4PY+kMhAEAQBAEAQBAEAQBAEAQBAEAQGEBW/EXf4Q4qald87pJINIurW9X/DxVlaWerrnsQLm609Mdyn3OubnMnMk5knmSVcYwVTeTCGAgLmmoPkGxMLRZ8rWdoRqXSkYs+5uQ8F5TildzUpL5Hsfw/bRdxCL+f6FbrzZ9JMP0KGHsfoaiaRGwO1DWg+Nhdejj6qPl1RpzbXme62NAgCAIAgCAIAgCAIAgCAIAgCAwgKx4i8QMGKmo3+nmJJR9DS7GHm7UE8vHSztLPV1z2K+5usdMCpSVb4KtmEMBZAKx2Mo/RO8VD8roC2PMuYx7B1LbPaAe+1l5G6p64yiew4Vcq3rwqdtn9eRSrmkGxFiMiDkQRqCF598uR9HjJSWpbHtT0L5Guc04GMF3ym4ZGOt+bujRmTbxVlw20dWqpS2X7lDx/icbag4QfU/2J9w/wCIDZiKapdZ+kUjrDtRya/kH29/jr6O7s9PXBcvsfPLa61dMtyxlXE4ygCAIAgCAIAgCAIAgCAIAgMFAVXxF4getTUb88xLK06ciyMjn1Pu7rSzss9c/oVt1dflgVUrcrQsGAgCyAhksvcLiKynibT1YdhZlHI0YrN5Ne3XLQEXyt4qrurJylrp/oWFvdqMdMzp7d3q2O4mQxdvIfZjc0uPLEThB87lQP6XObzKKLOPGp0Y6YTeCv8AeXeeSrswNbDAz1IYxZg6Od7Tu9XFtaQorluU1zdzryzJnCUoilscOuIGLDTVjvSybHKfpcgyQ+10PPQ561F3Z464foWdtdZ6JloAqsLEygCAIAgCAIAgCAIAgCAwSgKm4i8QMWKmpHejmJJWnM8iyMjl1d7uqtbSz/PNfIrLq6/LErBWpXGEMBAEAQHtBTOdoPM5BQq3ELeiuqXMtLXg95c+zg8eb2JZu7uXHUh3+s+k3VrYzlfnd1r+5Vr45CXs0WNb8OVrfHjPGfIjm3dn/J6iSHFj7M2xWte4B05HO3krmhV8Wmp43KCvS8Ko4Z2NBdsHIIYCGS0eHXEC2GmrHZZCOVx05BkhP2O9/VVV3Z/nh+hZWt1+SZbAKqiyMoAgCAIAgCAIAgCAw42QxsVBxF3/ADLipqR3zfqySjV/VjD7PU8/DW3tLPHXPcrLm6z0xK1VmivYQwEBlDJ7QUrndw6n9yrLzilG35N5fkXnDeAXV600tMfNnQhpGt5XPU/gvL3fF69fknhfA99w/wDDlpac2tUvN/6PdVjbk8svkkuSJtu6RQ0UtXJq8egOozEbf1ib+Cs+H20qklHzPH/iG+ipY7R+5WFTO6R7nvN3PJc49S43PxXuYRUYqK7Hzmc3OTk+55LY0CAIAsmSyeHfEDssNNVu+bybHIdY+QY/q3oeXhpV3dmpdcCwtbrHTMt9puqgsz6QyEAQBAEAQBAfLnAC5NgNe5A+RTfETf41GKmpTaHR8g1l6tb0Z38/DW4s7PT1z3Kq5utXTHYrtWRXhAEB9RsJNhmVyrVoUY6pvCJNta1bmoqdKOWzo09EBm7M/YPxXlL/AI1Or0UuS/c+h8J/C9K3xUuOqXl2Rtqhby8nrVFJYQQydPd7ZZqZ2s+jq89Gj8dPNb0oapYId/dej0XLvsj74l7Z7SYU8Z+bg1A0Mlre5oy8yva8KtvDp63uz5PxS5dSpo8vuQtW2CqCGAgCAIAsmSwuHm/xpsNPVOJgOTHnMw9x6s+HhpW3dnq64bk61unF6ZbFzMeCAQQQcwRmCOoKpmmWyaayfSAIAgCAID5keGglxAAFySbAAaknomM7BvBS3EPfw1RNPTEiAZPdoZiDoOjPj4K5tLNQ657lRdXWvpjsQBWJCCGAgNmgoZJnYYmPe6xJDWlxDRqSByXG4rqjTc2SbW3derGmnjL38iRbO3cqHZR08p7zG5oPi5wA+1eHuq9xdzzJPHZH1Oyhw/htPRGSz3e7Zu7U3blpow+oLGYsmsvikceeQyAHW6jTt5U1mXImW3E6dzU0UU3jd9jiqOWQQE42LahoJKpw9N4u2/ecMTfMm/mrXh9u6k4x89/keK4/fc3h8o8vqVXI8uJLjckkk9STckr3MYqKwj55KTk8s+VsahYAQBAEAQBDJO+Hu/bqQiCoJdTn1Tq6Enp1Z3cuSr7u0U1qhuTba6cOmWxdrHXAI0OapS3R9IAgCAID4miD2lrgHNcCCCLgg5EEcwsptPKMNJrDKU4hbiGkJnpwXU5zcNTCf3s7+XNXNpdqotM9ypubbQ9UdiBqwIIQGWi51t3nQd5Qylll37t7Q2Xs+ANZUwlxAL3hwdI93eG3IHQclR1oV60stMuKUqNKOMmttPixTNygjlmdyJAYwnz9L7FmHDp4zJ4NZXsNorJCd4NtS1cvaTANIGEMF7MA1GfO+q8tezUqzxsuR9N4Na+BaxzycubOYohbG1syk7aaOP23AeWrvsBW0I6pJHC5reFSlPyR3uK1dhbBTMyFi9wHQejGPvfYvYcGo71PofKeMVm2o/Vlcq9KIIAgCAIAgCAIZwW1w53AwYamrb6eRjicPU6PePa5gcvHSnu7zPRDYs7a1x1TLQCrSxCAIAgCAID4kYHAggEEWIIuCOYKZxzMNZ5MpjiHuGaa9RTAmA5vYMzCeo6s+Hhpc2l5r6J7lVdWujqjsV+rEgBDJlASDciixzulcLtpo3zHpiaLRD/uIP6qg8SreFQbLHhVv491CPxR8BfPvmfZ0sLCCGSU8PaXFUOef5tmXi42H2ArvbrLbKTjdXFJQXdkY39q+0rpjyYWxjwY0A/+WI+a93w+not4ny3iE9VeRH1NIQQBAEAQBAZAQylkt7hzuD2WGpq2/Oaxxn+b/SePa6Dl46U95eauiGxa2trjqkWUq0nGUMhAEAQBAEAQHy5txY6FDBTnEXcHsMVTStvFmZIxrFzL29Wd3Lw0uLO81dE9yrurXT1R2K6VkQAhgnW5UOHZu0Zfa7KIe+59/aD3Kg45P+3p+B6X8Mw/8uL+Jw148+qhDDJ/w3htFI72ngeTQP8AMptrH9zy/HZ/3EvJFVV8/aSyP9t73f8Ac4n9699RWIJfBHzOq81G/ieC6bHMIDqUG7tVMLxQSOHWwa0+BcQCo9S8ow3kiRC0rT2iznTwuY5zHCzmktcOhBsQu0ZKSyu5wlFxeGea2NTLWk2AzJyAGpPIBH8TK5lw8Otwuww1NU353WOM6RfpO6v+Hiqa8vNXRDYtbW10rVIsdVxPMoAgCAIAgCAIAgCAw4IMFRcRdwOzx1NI30M3SRAZs1Jewez1HLllpbWl5laJlXc2uOqJWatCvwWVudFfYlZbXGSf1RGfgF57jfNP5Hpvw41G5g//AKImvIn1MICxty24aAkakynzFwPuhWVn2+Z43jj/AL8vl/optoXunKMFlvCPncISqS0xWWzchoCfWy+KpLvjtOnypLL/AGPV8O/CdetiVw9K8u50aKgu4NjaXPJsLZuuvPV+I3Nw8OX6HsLfg9hZR1aVy7sklXt0bOhdBG/tKp+b3A3ZCdLX5uH/AOq34bwyU+upseQ43xiE5uNJbciv3uJJJzJzJOpJ1K9OkksI8g228sNaSQACSTYAZkk6ADmVnKxljHPBcnDvcL5PhqKkAzEXYw5iG/M9X/BUt3ea+iG33LW1tdPVIsSyryeZQBAEAQBAEAQBAEAQGEAIQFUcRuH9sVTRtyzMsQHvfGB7yPMK1s738k/oytubX88D74QATUlZTnmQfKRhaPtjK5cVhlr4o78Kq+HLUuzTIXLEWOLXCzmktI7wbH4LxbTTwz67TmqkFOOzPhYNyTbB3r+TQdkY8ZBJab2b6WZDvO6kUq+iO3MprzhLuKuvVhPci4iaCS1obck2F8h0F87LpcX1a45TfI7WPCLWzX9uKz5s6+w9gTVbrRN9Hm83DB1z5nuC4U6M6j5HW74hRtY5k+fkdTbW1qfZjHQUhEtU4YZJci2LkQP0h00HO5XpuHcJSeuZ884vx6pcNxiyuXOvmcycz3nmV6RLHJHl288zLGFxAAJJNgALkk6ADmUbS3GMlz8PNwhTBtRUgGci7W5EQg/F/fy5dVSXd46nTHb7ltbWqh1S3LAUAnBAZQBAEAQBAEAQBAEAQBAEBhYBHqHdttPWOqILNZM0tmj0GIekyRg5Z3BH6V+t5Eq7nT0y7bHCNFQnqjs9yEcSNguimNQxt45c3EaMk0N+gOvjdUV7RcZa47HuuA38Z01Qm+a2+KIZdQD0XY6OytiT1J+Zic4e1azB+scl1hRnP1UQ7i/t7f2kln9yYU+51PRs7baMzbD6ANmk9Orz3BWdvw1yeHzPL334jeGqS0rz7kb3o4hOkaYKJvyeC1rj0ZHjy9QeGfevS2vDoU1mW54q64hOq3z+pBSrIrzMbC4hrQSSQAALkk5AAcyjaSywlnkXVw93EFKBPUAOqD6o1EI7ur7HM8tB1NHd3bqdMNvuW9rbaOqW5PVBJplAEAQBAEAQBAEAQBAEAQBAEAQBAfL2gggi45g5hYYTa5oiddtTZNOS57qYOHJrWvffua0E/YukLKUn0wNp8Rmo4lUf6kV29xYyLKKK3/UkH3Yx+8+SsqXDe8yrq3+fVK42ltKWof2k8jpHHm46dwGgHcFZQpRgsRRXznKTy2ai3ND7hic9wa0FznEBoAuSTkAAsNpLL2MpNvCLt4ebjCkaJpwHVDhkNRCD9Eci7q7yHfSXd06j0x2Li2tlTWqW5OlBJgQBAEAQBAEAQBAEAQBAEAQBAEAQBAEBXHEXcETYqmlbabMyRjSXq5vR/wAfHWxtLzR0T2IFza6uqO5TrmkEgixBsQciCNQQrlbciqaxuYQwelPA6RzWMaXOcQGtAuSToAFhyUVlm0YtvCLv4fbjtomiWYB1Q4eIiBtdjep6nyGWtHdXbqvEdi4trZU1l7k2soRLMoAgCAIAgCAIAgCAIAgCAIAgCAIAgCAIAgK+4ibhCpDqimAE4zcwZCYDn3P7+fPqp9pdun0z2+xBurXX1R3KdhpHvkETWOMhOEMscWL2ba3Vy5xS1N8iqUG3juXfuDuO2hb2ktn1DhmdWxg6sZ+881R3V06rwti4trZU1l7k0UMlhAEAQBAEAQBAEAQBAEAQBAEAQBAEAQBAEAQBAc6PYsDah1SImiZzQ0vtmQP32yvrYAclu6s3HRnkc1Tjq1Y5nRWh0CAIAgCAIAgCAIAgCAIAgCAIAgCAIAgCAIAgCAIAgCAIAgCAIAgCAIAgCAIAgCAICN7Z35oqZxZJMC8atY0vIPQkCwPcSpFO1qzWUjhO4pweGzTouJVBIcPaujJ07Rjg3zcLgeZC3lY1ks4NVd0n3JZFKHAOaQ5pFwQQQR1BURprkyQmnzRxN4N76aie1lQ5zXObiFmOdlcjUDqF3pW1SqsxOVWvCm8SOV+U/Z/9JJ+yf+C6+gVvI5+mUjsx70U7qQ1gc7sBfPA7Fk/sz6OvrLh4E1Pw+518aOjX2ON+U/Z/9JJ+yf8Agu/oNbyOXplLzOjsHfWkrJeyge4vwl1ixzRhaQDmR+kFzq2tSmtUjencQqPETZ2ZvPT1FRLTxOcZYceMFjgBgfgdZxFjmtJ0JwgpvZm0a0ZScVujrySBoJcQAMySbADmSVySy+R0bxuROv4k0ETi3tS8jXs2OcPJxsD5EqXGxrSWcEeV3TXLJ7bM4gUE5DWzhjjoJGuZf9YjD9q1naVorODMbmnLudHeHeOCiax1Q5wDyWts0uzAvyXOlRnVeIm9SrGmsyOH+VDZ/wDSSfsn/gu/oFbyOXplI7+wNvw1sZkgJLWuwklpacQAOh8Qo9WlKk8SO1OrGosxOouZ0IrtLiFRQSvike8PjOFwEbyL+IGalQs6so6kiNK6pxeGeMXEzZ5Nu2c3xilt9jSsuxreRhXlLzJPs7aMU7A+GRsjTzaQR4HoVGnCUHiSJEZxkso19v7cio4xLOSGFwbcNLjiNyMh4FbU6cqktMTFSooLLI7+VDZ/9JJ+yf8AgpHoNbyOHplI7u7u8kFc17qdxcGEB12luZFxquFWjKk8SOtOrGosxOuuR1CAgXFfeCSCKOCAkS1BIuPWDBYEN6ElwF/FTrKipSc5bIh3dWUUox3ZsbpcPaamjaZo2zTEAuLxiawnMtY05ZddSta95OcuTwjNG1hFZfNnW2vubR1DS18DGnk9jQx7fAj4HJcqdzUg8pnWpbwmuaIRuPVS7O2g/Zsri6N5PZk6B2HG1zRyDhcEe0PFTbmMa1JVlv3IlCUqVXw3seXFcA7Ro8VrWjvfS3bZ3vyss2OfBngxee1jknnyLZ3sUnuiUHVW+P7kvTS+Bzt+o4m7JqBCGCPCLdnbB+dbe1stbrpbOTrx1bmldLwWonH4aU1G6gYZ205fikv2gjxWxm1756LteOqqr05OVqqbp88ZJls2mpGvvA2APsfzfZ4sOV/Vztooc3Ux1ZJcVTT6cEB4f/y1tDxqf8SFOuvdofT7EK294n9fuY33qZdo7Qbs6F2GJljKRoSAHOc4cw0WAHUrNvGNGi6z37Cu3Vq+GtibbH3No6doayBjjze8B73eJPwGShTuak3lslwt4QWx5bW3Hop8zC1jtQ+MYHA99sj5grMLqrHuYlb05diLccBanp/7R33FK4b68vkR75dMUTSDYNJhb/q8Gg/m2dPBQnVqZ3ZJVOnjZHQoqOOJpETGMaTezAACetgucpOT6mdIqKXI2CsGxVGwKSOXb1Y2VjXtwymzmhwviisbHxPvVrVk42sWn5FbTincSTJ9U7qUUgs6lhPgxoPk4WI8lAVeouakya6NN9iuNvUDth1cVRTFxp5TZ7Cb5DWMnnkSWk55HzsaU1dU3Ge6IE4ejzUo7MkXGCQO2cxzcw6WMg9xa8gqNYLFb9SRePNLJ192diUrqOmc6CEuMMRJLGEklguTlquVarU8SXN7m1GnDQspHeoaKKIEQsYwHXA0AE99lwlKUvWJEYxXqm0tTYICrOL0ZiqqKpIuxhAPS7JGyAeYv7lZ2HVCUCuvOU4yLNo6lsrGyMcHNeA5pBuCDmCq2UXF4ZYRkpLKPZYMlT1Uwq94Y+x9JsFg5wzHzbXOeb9MT8PiFaKPh2jz3K1vXcrHY8uLcIftCkYdHtY021s6Yg28itrCTjSk1/OQvY5qRTJD+Sih/wCt+0H+VR/6hV+B29CpnpvXseOj2NPBFiwMFxiNz6Uwcc7Dm4rShUdS4UmZqwUKLSI1uJuFS1lGyabtMbnPBwvAFmuIGVj0Uu6vKlOppjgj29tCcNTJru7uLTUU3bQ9pjwlnpOBFnEE5WHshQq11OqtMiXSto03lET4ffy1tDxqf8SFLuvdofT7Ea294n9fueez5hSbwSiY2E+IMcdPnA1zM+hLS3xSS8S0WOxhdFy89y1wqosjKyCtOOJ+Yp/7R33CrLhvrS+RAv8A1UekfCqItB+VVGYB1bzHgtXfyz6qMqzWPWZMN2NhtooOxa98gxOdifbF6XLJRK1V1ZasYJVKn4ccHWK5HQq7dX/iCs+rL96FWlb3SP0K+l7zItFVZPKw4017XNgpmelK5+PCM3AWLGC2t3F+X1SrPh0cOU3tggX0s4gtza4pQGPZULDqx8LT4tY4H4LnZyzcZ+ZvdLFHBp7F4ZRTU8MpqZ2mSNjyBhsMTQbDLTNdKl81NrSjSnaKUU8smu6W7baCN7GyPkD3YrvtcZAWFuWShVqzqvOMEulS8NYyd1cTqEBztvbGjq4XQzC7XaEes1w0c08iFvSqSpy1ROdSmpxwyvabYO19mkto3MqIbkhjiMv1XOGE/VdmrCVa3r85rDISp16XKPNHpUHb1WOzcyOmaci5pDCRzzD3vHlZYXolN53My9JqctiUblbnx7PYbHHK+2N5Fsh9Fo5N+Ki3FzKs/JEihQVJfE4W/wDu7U1FdSywx444+zxnEwYbS4jkTc5Z5Lva14QpSi3zZyuKUpVItFhqATThb8UElRQzxRNxPeGhouBez2nU5aArtbzUaikzjXi5U2ka3DnZctNQsinbgeHSEi4OTnkjMEjRbXdSM6rlE1toSjTwyTKOSCAbnbv1EG06yeWPDFKZsDsTTixzh7cgbj0c81Or1oToRgt1j7EKjSlGtKT2Z2N9dzo69gOLs5mepJbl7LhzF8+5cba5lSfmjrXt1VXxIxA/b1IOzEcdS1uQc4h5tyzxscfO6lNWlR52I6dzBYxkT0e3K0YJSylYfWwuDTbuwuc7yuEUrWlzXNhxuKm/JHS4nbvVFVBTx07O0Mbji9JrcsGG/pEc1zsq0KcpOXc6XVKU4pR7GmzaO3wAPksGWX0P/eW+iz/yZop3K/KSndGorXxvNfGyN4dZgZaxZhGZs53O6iV1TT/t7Emi6jXWjvlcTsVTVbF2nBtKoqqSBrhIXhpe5haWOLSTbGDqwK0VWhKioTZWunWjVcoI3nVO35PR7KCK/wBIYMve93wWmmzXPLZ0zcvsb+6e4Zhm+VVknb1F7jMlrHaXuc3HpoByXOvd6o6KawjajbaXqm8s3OJux5qqkEcDMb+1Y612j0QHXN3EDmFpaVI06mqWxvdQlOniJHqCo27DEyJlNDhja1jb4CcLQALntdclJkrSTbbZHjK4isYJXufU17+0/hCKOO2Hs8Fs9cV7Pd3dFErxpLHhslUZVHnWiSKOdwgNerrY4gDI9jAchicG3PQXWYxctjWUlHc1v4cpv6xD+0Z+K28KfkzXxYeY/hym/rEP7Rn4rPhT8mPFh5m5BO17Q5jg5p0LSCDyyIWjTTwzdPKyjTrdt00JtLPEw9HPaD7iVtGlOWyZpKrCO7PWg2nDN+Zljk+o9rvgViVOUfWRmM4y2ZtrQ3Nenro5HOayRjnN9YNcCW8swNFs4yXNo1UovkmbCwbGvJXRNeI3SMD3Ws0uAcb3tZup0K2UJNZwauSTwYq9oRRWEsjGE6YnBt/C5SMJS2Qc0t2fEG1YHnCyaJxOgD2knyujpyW6MKpF7M3FobmvUV0UZDZJGMLvVDnAF3LIHVbKLkuSNXJLc9yVgycw7yUmLB8pgxaW7Rl7+9dfBqYzpf6HPxaecZOk6QAYiRhte98ra3v0XLHPB0ysZPOlrI5QTG9rwDYlrg4A9LjxWXFx3RhST2PYrBsa/wAui7Ts+0Z2nsYhj0v6uuma20vGccjXUs47nzVbShjNpJY2Ei9nPa0262JWFCT2Qcordnj/AA5Tf1iH9oz8Vv4U/JmviQ8zdgma9ocxwc06EEEHwIWjTTwzdPOx6LBkIDkbx7uQVzWtqA4hhxDC4tztbl3FdaVaVJ5icqlKNRYkV3xD3IpKOkM0DXh+Njc3lwsTnkVY2l1UqVNMiFc28IQzE6m7nDqhmpYJXsfjkjY51pHAXIuclxq3tWM2kzpStacoJs1N7NoPpux2Ts27XHU4rvaJHFwYHctS4nUCy2oQU9VeqaVpuOKNM6ex+FVKxg+UF80hzccTmNvzsGm/mStJ8QqN9HJHSFlDHVzZp7w8MWxt7bZ73xzR+k1pcTe3Jj9Wu8yOS3pXzk9NVZRrUtNPVTfM7PDbel1bC5k35+EgPNrY2m+F9tAbggjqO9cbu3VKWY7M62tZ1I4e6OBwvH+0do/Xf/fPXW89jT+RytfazLQVcTyrd7B/vBR/Vh+/MrOh7pIr6vvETT45fnKb6kvxat+G+rI0vvWid+s4YUT4SWB8T8Nw/G5wBte5Djay4q+qqeHzWTq7SGjK3PfhHtiWoo3CUlxifgDibktwtcATztit7lzvqcYVOnub2c3KHPscTix/HqDxH96xd7L2M/52ON37SJu8aK6RkEMbSWxyvd2hHMNAIaeozJtzwrTh8IubfdG97JqKRt0XDfZ0kDSwOfiaCJWyuu79IAHD5WWsr6spczMbSk4nUpNifItmzQB+MMjqC1xFjhcHOAI6i64yq+JVUseR1VPw6TjuVPuRteagtVBpdTPk7CYD2g1rwbcnAPuOtiFbXNOFXo/NjKK2hUlTersWtvXvnDS0rZo3NkdMPmANHXHrno0Xz78lVULaU56X23LKtcRhDK7lcbn00zNtUxqb9rIJJXX9b06eYjF0NuXLRWNy4O2ejZf8kC3UlWWrc63E2lbLtWjjfm2QRMdbI4XSkGx5ZFc7KTjQlJfzkdLtJ1Yp9yTfku2f7En7Vyjf1Ct5/sSPQ6RKtlbPZTxMhiBDIxZoJuba6+aiTk5ScmSYxUVhG2tTYIAgIRxh/k4/2kfxKncP9t9CJe+yO7ub/EKb+xj+6FGr+0l8ztQ9miA07hHvI/tcsd8BPMugaG2PgC1WD52fL+cyEni65lrqqLIw4oCq+GJx7TrpI/zZMlraWfMSz3gEq0vFijBS3K6151ZNHrwvP+0do/Xf/fvWt57Gn8ja19rMtBVpPKt3rP8AvBR/Vh+/KVZ0fdJFfV95ieHGmLHPSMGrg9ovpdzmAX9624c8QmzW+WZRSOdvhR7Vp4gKqd0lObNcYnZAGwwvGFpz5XuF0oTt5y6Vh/E5Vo1oR6nyLK3Ejpm0cfyM3jNySfXL/pdp+l/8WyVbcubqPXuWFuoKC0EM4sfx6g8R/esUyy9jP+diLd+0iWJtvZEVXEYpm4mnPoWuGjmnkQoFOpKnLVEm1KcZxwysa/YNfscmaklMtODdzSL2HWSPS2frNt5BWUKtK56ZrDIEqdWh1ReUTOg3gbXbNmmaMJ7KVr23vheGG4vzGYI7ioU6LpVlF+ZKjV8Sk5Ec4S7PjqNm1EUrcTHzvBH/AKMOYPIjUHuUi+m6dZSj5HG0gp0nFn1upw4dDVGSpIfFCfmBe+LMuDnN5Wvp7WazXvdUMR5N7mKNppnmWy2Pis/4lh+of8NKkfc3/O5n/wBr6f6NLijE9+06RsbsEjmxhjvZeZSGu8jZdLJpUZN7f9HO8TdSKR1f9F9s/wDMW+93+RcvSLb/AAOvg3H+RO9jwSMgjZM/tJGtaHv9pwGblAm05PTsS4JqPPc3FqbhAEBDOLUDn0BaxrnHtI8mtLjqeQUyxko1csi3ibp4R290GFtFTBwIIiYCCLEHCMiFwrtOo2vM60U/DWThcQdznVmCendgqYtDfDjAOIDEMw4HMHvPl3tLlU8xlzTONxb6+qO6OLSb/VtMOzraKRzm5Y2gtxd5yLSe9psV2laUp86c0c43NSPKcTx2lvLtHaQMFJSvgY/J8jsQOE5EdoQA0Z8rnoswo0aPVOWWazq1avTFYJnuVuwyggwAh0j/AEpH21dbID9EcvPqodxXdaWexKoUVSjjuRDeHYlXQVr66hZ2sclzJGASRe2MFozIJFwRoftl0qtOrS8Oo8Y2I1SnOlU1w5nueJ8pFm0Exk6ela/gGXWvoMc+usG3pcseq8mdzd3qqesO0K5uB2fZxkWIJGEHDq1oaSADncrNxWpxp+DTMUKU5T8SZ5cVaV76qiLGPcGk3LWucB84zUgZaLNjKKhPLwYu4uU44RY9XTMlY6ORocx4LXAi4IOoVcpOLyie4qSwyrthRzbHr3QlkklJMQQ5rXOw3ya82FgRo7qLFWdVxuaWrOJIr6alQqacZTNnijSvfW0LmMe4Ai5a1zgPnWHMgZLWzklSmm/5gzdJupFokm/FXWw9jNRxmUMLxNGAXYmnDb0RmSLHMZi6j20ac24zePI715VI4lBEZ2lxEmmidFFQzCWRpZmHOAxCxs0Nude5SIWcYy1SmsI4TuZSjhReTrbpbvSUey52SD52Vsry0ZlpMeFrcudmi/eVyr1o1K6cduR0o0nCk0zz4M0746OUPY5hNQ4gOaWkjsoc7Hlkfcs38k6vJ9hZxahzJ8oJMK2rKV/+kcL8D8AYbvwnAP8AV5Rm61tSB5qxjKPobWef/ZBcX6Tn+bGnxMbI3aVLMyKSQRNjecLXEHDIXYbgG2i6Wel0ZRbxk0u9SqRaWcHQ/KVL/wAun/8AL/IuXoMf80b+ly/xZNN3tpmpgZM6N0Rff0HXxNsSM8h0UOrDRLTnJLpz1Ry0dJczcIAgCAIAgCAIAgCAWQYCAIAgCAIAgFkAQBAEAQBAEAQBAEAQBAEAQBAEAQBAEAQBAEAQBAEAQBAEAQBAEAQBAEB//9k=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5" name="Google Shape;16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p28"/>
          <p:cNvSpPr txBox="1">
            <a:spLocks noGrp="1"/>
          </p:cNvSpPr>
          <p:nvPr>
            <p:ph type="title"/>
          </p:nvPr>
        </p:nvSpPr>
        <p:spPr>
          <a:xfrm>
            <a:off x="398812" y="144319"/>
            <a:ext cx="8059500" cy="67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3300"/>
              <a:buFont typeface="Questrial"/>
              <a:buNone/>
            </a:pPr>
            <a:r>
              <a:rPr lang="fr" sz="3600"/>
              <a:t>Les chiffres clés du réseau </a:t>
            </a:r>
            <a:endParaRPr sz="3600">
              <a:solidFill>
                <a:srgbClr val="7F7664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183" name="Google Shape;183;p28" descr="data:image/jpeg;base64,/9j/4AAQSkZJRgABAQAAAQABAAD/2wCEAAkGBxQSEhUUEhQVFRUUGBYXFxgXFRUXFBQUFxcXFhQUFhYcHCggGhwlHRQXITEkJSorLi4uGB8zODMsNygtLisBCgoKDg0OGxAQGy0lICQsLCwsNCwsLCwsLCwsLCwsLCwsLCwsLCwsLCwsLCwsLCwsLCwsLCwsLCwsLCwsLCwsLP/AABEIAPwAyAMBEQACEQEDEQH/xAAcAAEAAgMBAQEAAAAAAAAAAAAABgcBBAUDAgj/xABPEAABAwIDBQQFBwYKCQUAAAABAAIDBBESITEFBgdBURNhcYEiMlKRsRQjQnKhstEXM2KCk8EVNDVDU1Rzs7TSFiQlJjZVY5Kig9Ph8PH/xAAbAQEAAgMBAQAAAAAAAAAAAAAABAUBAgMGB//EADcRAAIBAwIEAggFBAIDAAAAAAABAgMEERIxBSEiQRNRFDIzNGFxgbEGQpGh8BUjUsHR4SREYv/aAAwDAQACEQMRAD8AvFAEAQBAEAQBAEAQBAEAQBAEAQBAEAQBAEAQBAEAQBAEAQBAEAQBAEAQBAEAQGCUBox7XhdM6nEjDM1ocWXGIA93/wB1HVbunJR1Y5GiqRctKfM3lzNzKyAgCAIAgCAIAgCAIAgCAIAgCAIAgCAIAgCAwUBAeIW/gpQYKch05HpO1EIPXq/oOWp6GdaWniPVLYhXN1oWmO5TcVbI2QSte4SB2IPxHHi9q/MnnfVXTgnHS1yKpTaee5d+4W/DK1ojlsyoaMxo2QD6TP3jl4KjurR0nlbFvb3KqLD3JndQyWLoDKAIAgCAIAgCAIAgCAIAgCAIAgCAIAgMICvOIm/op8VPTG8xye8aQg8h1f8ABWFpZufXPYgXN1p6Y7lNvcSSSSScySbkk6knmrlJLkVTbZ8rJgkO5ewJaucGN5ibDZ75h/NgZi36RsftUa6rwpQer9CVbUZ1ZpRJPvHvlNM7BDI9kTfRDgcMktsu0c4WtfWwsvDXF3KcmockfUeG8FpUaalVWZfHZHnuxvdNTytEkjnxOIDw9xcWg/SaTmLLWhdThJJvKOvEeE0a1NuEUpLbHIuQFXR4PY+kMhAEAQBAEAQBAEAQBAEAQBAEAQGEBW/EXf4Q4qald87pJINIurW9X/DxVlaWerrnsQLm609Mdyn3OubnMnMk5knmSVcYwVTeTCGAgLmmoPkGxMLRZ8rWdoRqXSkYs+5uQ8F5TildzUpL5Hsfw/bRdxCL+f6FbrzZ9JMP0KGHsfoaiaRGwO1DWg+Nhdejj6qPl1RpzbXme62NAgCAIAgCAIAgCAIAgCAIAgCAwgKx4i8QMGKmo3+nmJJR9DS7GHm7UE8vHSztLPV1z2K+5usdMCpSVb4KtmEMBZAKx2Mo/RO8VD8roC2PMuYx7B1LbPaAe+1l5G6p64yiew4Vcq3rwqdtn9eRSrmkGxFiMiDkQRqCF598uR9HjJSWpbHtT0L5Guc04GMF3ym4ZGOt+bujRmTbxVlw20dWqpS2X7lDx/icbag4QfU/2J9w/wCIDZiKapdZ+kUjrDtRya/kH29/jr6O7s9PXBcvsfPLa61dMtyxlXE4ygCAIAgCAIAgCAIAgCAIAgMFAVXxF4getTUb88xLK06ciyMjn1Pu7rSzss9c/oVt1dflgVUrcrQsGAgCyAhksvcLiKynibT1YdhZlHI0YrN5Ne3XLQEXyt4qrurJylrp/oWFvdqMdMzp7d3q2O4mQxdvIfZjc0uPLEThB87lQP6XObzKKLOPGp0Y6YTeCv8AeXeeSrswNbDAz1IYxZg6Od7Tu9XFtaQorluU1zdzryzJnCUoilscOuIGLDTVjvSybHKfpcgyQ+10PPQ561F3Z464foWdtdZ6JloAqsLEygCAIAgCAIAgCAIAgCAwSgKm4i8QMWKmpHejmJJWnM8iyMjl1d7uqtbSz/PNfIrLq6/LErBWpXGEMBAEAQHtBTOdoPM5BQq3ELeiuqXMtLXg95c+zg8eb2JZu7uXHUh3+s+k3VrYzlfnd1r+5Vr45CXs0WNb8OVrfHjPGfIjm3dn/J6iSHFj7M2xWte4B05HO3krmhV8Wmp43KCvS8Ko4Z2NBdsHIIYCGS0eHXEC2GmrHZZCOVx05BkhP2O9/VVV3Z/nh+hZWt1+SZbAKqiyMoAgCAIAgCAIAgCAw42QxsVBxF3/ADLipqR3zfqySjV/VjD7PU8/DW3tLPHXPcrLm6z0xK1VmivYQwEBlDJ7QUrndw6n9yrLzilG35N5fkXnDeAXV600tMfNnQhpGt5XPU/gvL3fF69fknhfA99w/wDDlpac2tUvN/6PdVjbk8svkkuSJtu6RQ0UtXJq8egOozEbf1ib+Cs+H20qklHzPH/iG+ipY7R+5WFTO6R7nvN3PJc49S43PxXuYRUYqK7Hzmc3OTk+55LY0CAIAsmSyeHfEDssNNVu+bybHIdY+QY/q3oeXhpV3dmpdcCwtbrHTMt9puqgsz6QyEAQBAEAQBAfLnAC5NgNe5A+RTfETf41GKmpTaHR8g1l6tb0Z38/DW4s7PT1z3Kq5utXTHYrtWRXhAEB9RsJNhmVyrVoUY6pvCJNta1bmoqdKOWzo09EBm7M/YPxXlL/AI1Or0UuS/c+h8J/C9K3xUuOqXl2Rtqhby8nrVFJYQQydPd7ZZqZ2s+jq89Gj8dPNb0oapYId/dej0XLvsj74l7Z7SYU8Z+bg1A0Mlre5oy8yva8KtvDp63uz5PxS5dSpo8vuQtW2CqCGAgCAIAsmSwuHm/xpsNPVOJgOTHnMw9x6s+HhpW3dnq64bk61unF6ZbFzMeCAQQQcwRmCOoKpmmWyaayfSAIAgCAID5keGglxAAFySbAAaknomM7BvBS3EPfw1RNPTEiAZPdoZiDoOjPj4K5tLNQ657lRdXWvpjsQBWJCCGAgNmgoZJnYYmPe6xJDWlxDRqSByXG4rqjTc2SbW3derGmnjL38iRbO3cqHZR08p7zG5oPi5wA+1eHuq9xdzzJPHZH1Oyhw/htPRGSz3e7Zu7U3blpow+oLGYsmsvikceeQyAHW6jTt5U1mXImW3E6dzU0UU3jd9jiqOWQQE42LahoJKpw9N4u2/ecMTfMm/mrXh9u6k4x89/keK4/fc3h8o8vqVXI8uJLjckkk9STckr3MYqKwj55KTk8s+VsahYAQBAEAQBDJO+Hu/bqQiCoJdTn1Tq6Enp1Z3cuSr7u0U1qhuTba6cOmWxdrHXAI0OapS3R9IAgCAID4miD2lrgHNcCCCLgg5EEcwsptPKMNJrDKU4hbiGkJnpwXU5zcNTCf3s7+XNXNpdqotM9ypubbQ9UdiBqwIIQGWi51t3nQd5Qylll37t7Q2Xs+ANZUwlxAL3hwdI93eG3IHQclR1oV60stMuKUqNKOMmttPixTNygjlmdyJAYwnz9L7FmHDp4zJ4NZXsNorJCd4NtS1cvaTANIGEMF7MA1GfO+q8tezUqzxsuR9N4Na+BaxzycubOYohbG1syk7aaOP23AeWrvsBW0I6pJHC5reFSlPyR3uK1dhbBTMyFi9wHQejGPvfYvYcGo71PofKeMVm2o/Vlcq9KIIAgCAIAgCAIZwW1w53AwYamrb6eRjicPU6PePa5gcvHSnu7zPRDYs7a1x1TLQCrSxCAIAgCAID4kYHAggEEWIIuCOYKZxzMNZ5MpjiHuGaa9RTAmA5vYMzCeo6s+Hhpc2l5r6J7lVdWujqjsV+rEgBDJlASDciixzulcLtpo3zHpiaLRD/uIP6qg8SreFQbLHhVv491CPxR8BfPvmfZ0sLCCGSU8PaXFUOef5tmXi42H2ArvbrLbKTjdXFJQXdkY39q+0rpjyYWxjwY0A/+WI+a93w+not4ny3iE9VeRH1NIQQBAEAQBAZAQylkt7hzuD2WGpq2/Oaxxn+b/SePa6Dl46U95eauiGxa2trjqkWUq0nGUMhAEAQBAEAQHy5txY6FDBTnEXcHsMVTStvFmZIxrFzL29Wd3Lw0uLO81dE9yrurXT1R2K6VkQAhgnW5UOHZu0Zfa7KIe+59/aD3Kg45P+3p+B6X8Mw/8uL+Jw148+qhDDJ/w3htFI72ngeTQP8AMptrH9zy/HZ/3EvJFVV8/aSyP9t73f8Ac4n9699RWIJfBHzOq81G/ieC6bHMIDqUG7tVMLxQSOHWwa0+BcQCo9S8ow3kiRC0rT2iznTwuY5zHCzmktcOhBsQu0ZKSyu5wlFxeGea2NTLWk2AzJyAGpPIBH8TK5lw8Otwuww1NU353WOM6RfpO6v+Hiqa8vNXRDYtbW10rVIsdVxPMoAgCAIAgCAIAgCAw4IMFRcRdwOzx1NI30M3SRAZs1Jewez1HLllpbWl5laJlXc2uOqJWatCvwWVudFfYlZbXGSf1RGfgF57jfNP5Hpvw41G5g//AKImvIn1MICxty24aAkakynzFwPuhWVn2+Z43jj/AL8vl/optoXunKMFlvCPncISqS0xWWzchoCfWy+KpLvjtOnypLL/AGPV8O/CdetiVw9K8u50aKgu4NjaXPJsLZuuvPV+I3Nw8OX6HsLfg9hZR1aVy7sklXt0bOhdBG/tKp+b3A3ZCdLX5uH/AOq34bwyU+upseQ43xiE5uNJbciv3uJJJzJzJOpJ1K9OkksI8g228sNaSQACSTYAZkk6ADmVnKxljHPBcnDvcL5PhqKkAzEXYw5iG/M9X/BUt3ea+iG33LW1tdPVIsSyryeZQBAEAQBAEAQBAEAQGEAIQFUcRuH9sVTRtyzMsQHvfGB7yPMK1s738k/oytubX88D74QATUlZTnmQfKRhaPtjK5cVhlr4o78Kq+HLUuzTIXLEWOLXCzmktI7wbH4LxbTTwz67TmqkFOOzPhYNyTbB3r+TQdkY8ZBJab2b6WZDvO6kUq+iO3MprzhLuKuvVhPci4iaCS1obck2F8h0F87LpcX1a45TfI7WPCLWzX9uKz5s6+w9gTVbrRN9Hm83DB1z5nuC4U6M6j5HW74hRtY5k+fkdTbW1qfZjHQUhEtU4YZJci2LkQP0h00HO5XpuHcJSeuZ884vx6pcNxiyuXOvmcycz3nmV6RLHJHl288zLGFxAAJJNgALkk6ADmUbS3GMlz8PNwhTBtRUgGci7W5EQg/F/fy5dVSXd46nTHb7ltbWqh1S3LAUAnBAZQBAEAQBAEAQBAEAQBAEBhYBHqHdttPWOqILNZM0tmj0GIekyRg5Z3BH6V+t5Eq7nT0y7bHCNFQnqjs9yEcSNguimNQxt45c3EaMk0N+gOvjdUV7RcZa47HuuA38Z01Qm+a2+KIZdQD0XY6OytiT1J+Zic4e1azB+scl1hRnP1UQ7i/t7f2kln9yYU+51PRs7baMzbD6ANmk9Orz3BWdvw1yeHzPL334jeGqS0rz7kb3o4hOkaYKJvyeC1rj0ZHjy9QeGfevS2vDoU1mW54q64hOq3z+pBSrIrzMbC4hrQSSQAALkk5AAcyjaSywlnkXVw93EFKBPUAOqD6o1EI7ur7HM8tB1NHd3bqdMNvuW9rbaOqW5PVBJplAEAQBAEAQBAEAQBAEAQBAEAQBAfL2gggi45g5hYYTa5oiddtTZNOS57qYOHJrWvffua0E/YukLKUn0wNp8Rmo4lUf6kV29xYyLKKK3/UkH3Yx+8+SsqXDe8yrq3+fVK42ltKWof2k8jpHHm46dwGgHcFZQpRgsRRXznKTy2ai3ND7hic9wa0FznEBoAuSTkAAsNpLL2MpNvCLt4ebjCkaJpwHVDhkNRCD9Eci7q7yHfSXd06j0x2Li2tlTWqW5OlBJgQBAEAQBAEAQBAEAQBAEAQBAEAQBAEBXHEXcETYqmlbabMyRjSXq5vR/wAfHWxtLzR0T2IFza6uqO5TrmkEgixBsQciCNQQrlbciqaxuYQwelPA6RzWMaXOcQGtAuSToAFhyUVlm0YtvCLv4fbjtomiWYB1Q4eIiBtdjep6nyGWtHdXbqvEdi4trZU1l7k2soRLMoAgCAIAgCAIAgCAIAgCAIAgCAIAgCAIAgK+4ibhCpDqimAE4zcwZCYDn3P7+fPqp9pdun0z2+xBurXX1R3KdhpHvkETWOMhOEMscWL2ba3Vy5xS1N8iqUG3juXfuDuO2hb2ktn1DhmdWxg6sZ+881R3V06rwti4trZU1l7k0UMlhAEAQBAEAQBAEAQBAEAQBAEAQBAEAQBAEAQBAc6PYsDah1SImiZzQ0vtmQP32yvrYAclu6s3HRnkc1Tjq1Y5nRWh0CAIAgCAIAgCAIAgCAIAgCAIAgCAIAgCAIAgCAIAgCAIAgCAIAgCAIAgCAIAgCAICN7Z35oqZxZJMC8atY0vIPQkCwPcSpFO1qzWUjhO4pweGzTouJVBIcPaujJ07Rjg3zcLgeZC3lY1ks4NVd0n3JZFKHAOaQ5pFwQQQR1BURprkyQmnzRxN4N76aie1lQ5zXObiFmOdlcjUDqF3pW1SqsxOVWvCm8SOV+U/Z/9JJ+yf+C6+gVvI5+mUjsx70U7qQ1gc7sBfPA7Fk/sz6OvrLh4E1Pw+518aOjX2ON+U/Z/9JJ+yf8Agu/oNbyOXplLzOjsHfWkrJeyge4vwl1ixzRhaQDmR+kFzq2tSmtUjencQqPETZ2ZvPT1FRLTxOcZYceMFjgBgfgdZxFjmtJ0JwgpvZm0a0ZScVujrySBoJcQAMySbADmSVySy+R0bxuROv4k0ETi3tS8jXs2OcPJxsD5EqXGxrSWcEeV3TXLJ7bM4gUE5DWzhjjoJGuZf9YjD9q1naVorODMbmnLudHeHeOCiax1Q5wDyWts0uzAvyXOlRnVeIm9SrGmsyOH+VDZ/wDSSfsn/gu/oFbyOXplI7+wNvw1sZkgJLWuwklpacQAOh8Qo9WlKk8SO1OrGosxOouZ0IrtLiFRQSvike8PjOFwEbyL+IGalQs6so6kiNK6pxeGeMXEzZ5Nu2c3xilt9jSsuxreRhXlLzJPs7aMU7A+GRsjTzaQR4HoVGnCUHiSJEZxkso19v7cio4xLOSGFwbcNLjiNyMh4FbU6cqktMTFSooLLI7+VDZ/9JJ+yf8AgpHoNbyOHplI7u7u8kFc17qdxcGEB12luZFxquFWjKk8SOtOrGosxOuuR1CAgXFfeCSCKOCAkS1BIuPWDBYEN6ElwF/FTrKipSc5bIh3dWUUox3ZsbpcPaamjaZo2zTEAuLxiawnMtY05ZddSta95OcuTwjNG1hFZfNnW2vubR1DS18DGnk9jQx7fAj4HJcqdzUg8pnWpbwmuaIRuPVS7O2g/Zsri6N5PZk6B2HG1zRyDhcEe0PFTbmMa1JVlv3IlCUqVXw3seXFcA7Ro8VrWjvfS3bZ3vyss2OfBngxee1jknnyLZ3sUnuiUHVW+P7kvTS+Bzt+o4m7JqBCGCPCLdnbB+dbe1stbrpbOTrx1bmldLwWonH4aU1G6gYZ205fikv2gjxWxm1756LteOqqr05OVqqbp88ZJls2mpGvvA2APsfzfZ4sOV/Vztooc3Ux1ZJcVTT6cEB4f/y1tDxqf8SFOuvdofT7EK294n9fuY33qZdo7Qbs6F2GJljKRoSAHOc4cw0WAHUrNvGNGi6z37Cu3Vq+GtibbH3No6doayBjjze8B73eJPwGShTuak3lslwt4QWx5bW3Hop8zC1jtQ+MYHA99sj5grMLqrHuYlb05diLccBanp/7R33FK4b68vkR75dMUTSDYNJhb/q8Gg/m2dPBQnVqZ3ZJVOnjZHQoqOOJpETGMaTezAACetgucpOT6mdIqKXI2CsGxVGwKSOXb1Y2VjXtwymzmhwviisbHxPvVrVk42sWn5FbTincSTJ9U7qUUgs6lhPgxoPk4WI8lAVeouakya6NN9iuNvUDth1cVRTFxp5TZ7Cb5DWMnnkSWk55HzsaU1dU3Ge6IE4ejzUo7MkXGCQO2cxzcw6WMg9xa8gqNYLFb9SRePNLJ192diUrqOmc6CEuMMRJLGEklguTlquVarU8SXN7m1GnDQspHeoaKKIEQsYwHXA0AE99lwlKUvWJEYxXqm0tTYICrOL0ZiqqKpIuxhAPS7JGyAeYv7lZ2HVCUCuvOU4yLNo6lsrGyMcHNeA5pBuCDmCq2UXF4ZYRkpLKPZYMlT1Uwq94Y+x9JsFg5wzHzbXOeb9MT8PiFaKPh2jz3K1vXcrHY8uLcIftCkYdHtY021s6Yg28itrCTjSk1/OQvY5qRTJD+Sih/wCt+0H+VR/6hV+B29CpnpvXseOj2NPBFiwMFxiNz6Uwcc7Dm4rShUdS4UmZqwUKLSI1uJuFS1lGyabtMbnPBwvAFmuIGVj0Uu6vKlOppjgj29tCcNTJru7uLTUU3bQ9pjwlnpOBFnEE5WHshQq11OqtMiXSto03lET4ffy1tDxqf8SFLuvdofT7Ea294n9fueez5hSbwSiY2E+IMcdPnA1zM+hLS3xSS8S0WOxhdFy89y1wqosjKyCtOOJ+Yp/7R33CrLhvrS+RAv8A1UekfCqItB+VVGYB1bzHgtXfyz6qMqzWPWZMN2NhtooOxa98gxOdifbF6XLJRK1V1ZasYJVKn4ccHWK5HQq7dX/iCs+rL96FWlb3SP0K+l7zItFVZPKw4017XNgpmelK5+PCM3AWLGC2t3F+X1SrPh0cOU3tggX0s4gtza4pQGPZULDqx8LT4tY4H4LnZyzcZ+ZvdLFHBp7F4ZRTU8MpqZ2mSNjyBhsMTQbDLTNdKl81NrSjSnaKUU8smu6W7baCN7GyPkD3YrvtcZAWFuWShVqzqvOMEulS8NYyd1cTqEBztvbGjq4XQzC7XaEes1w0c08iFvSqSpy1ROdSmpxwyvabYO19mkto3MqIbkhjiMv1XOGE/VdmrCVa3r85rDISp16XKPNHpUHb1WOzcyOmaci5pDCRzzD3vHlZYXolN53My9JqctiUblbnx7PYbHHK+2N5Fsh9Fo5N+Ki3FzKs/JEihQVJfE4W/wDu7U1FdSywx444+zxnEwYbS4jkTc5Z5Lva14QpSi3zZyuKUpVItFhqATThb8UElRQzxRNxPeGhouBez2nU5aArtbzUaikzjXi5U2ka3DnZctNQsinbgeHSEi4OTnkjMEjRbXdSM6rlE1toSjTwyTKOSCAbnbv1EG06yeWPDFKZsDsTTixzh7cgbj0c81Or1oToRgt1j7EKjSlGtKT2Z2N9dzo69gOLs5mepJbl7LhzF8+5cba5lSfmjrXt1VXxIxA/b1IOzEcdS1uQc4h5tyzxscfO6lNWlR52I6dzBYxkT0e3K0YJSylYfWwuDTbuwuc7yuEUrWlzXNhxuKm/JHS4nbvVFVBTx07O0Mbji9JrcsGG/pEc1zsq0KcpOXc6XVKU4pR7GmzaO3wAPksGWX0P/eW+iz/yZop3K/KSndGorXxvNfGyN4dZgZaxZhGZs53O6iV1TT/t7Emi6jXWjvlcTsVTVbF2nBtKoqqSBrhIXhpe5haWOLSTbGDqwK0VWhKioTZWunWjVcoI3nVO35PR7KCK/wBIYMve93wWmmzXPLZ0zcvsb+6e4Zhm+VVknb1F7jMlrHaXuc3HpoByXOvd6o6KawjajbaXqm8s3OJux5qqkEcDMb+1Y612j0QHXN3EDmFpaVI06mqWxvdQlOniJHqCo27DEyJlNDhja1jb4CcLQALntdclJkrSTbbZHjK4isYJXufU17+0/hCKOO2Hs8Fs9cV7Pd3dFErxpLHhslUZVHnWiSKOdwgNerrY4gDI9jAchicG3PQXWYxctjWUlHc1v4cpv6xD+0Z+K28KfkzXxYeY/hym/rEP7Rn4rPhT8mPFh5m5BO17Q5jg5p0LSCDyyIWjTTwzdPKyjTrdt00JtLPEw9HPaD7iVtGlOWyZpKrCO7PWg2nDN+Zljk+o9rvgViVOUfWRmM4y2ZtrQ3Nenro5HOayRjnN9YNcCW8swNFs4yXNo1UovkmbCwbGvJXRNeI3SMD3Ws0uAcb3tZup0K2UJNZwauSTwYq9oRRWEsjGE6YnBt/C5SMJS2Qc0t2fEG1YHnCyaJxOgD2knyujpyW6MKpF7M3FobmvUV0UZDZJGMLvVDnAF3LIHVbKLkuSNXJLc9yVgycw7yUmLB8pgxaW7Rl7+9dfBqYzpf6HPxaecZOk6QAYiRhte98ra3v0XLHPB0ysZPOlrI5QTG9rwDYlrg4A9LjxWXFx3RhST2PYrBsa/wAui7Ts+0Z2nsYhj0v6uuma20vGccjXUs47nzVbShjNpJY2Ei9nPa0262JWFCT2Qcordnj/AA5Tf1iH9oz8Vv4U/JmviQ8zdgma9ocxwc06EEEHwIWjTTwzdPOx6LBkIDkbx7uQVzWtqA4hhxDC4tztbl3FdaVaVJ5icqlKNRYkV3xD3IpKOkM0DXh+Njc3lwsTnkVY2l1UqVNMiFc28IQzE6m7nDqhmpYJXsfjkjY51pHAXIuclxq3tWM2kzpStacoJs1N7NoPpux2Ts27XHU4rvaJHFwYHctS4nUCy2oQU9VeqaVpuOKNM6ex+FVKxg+UF80hzccTmNvzsGm/mStJ8QqN9HJHSFlDHVzZp7w8MWxt7bZ73xzR+k1pcTe3Jj9Wu8yOS3pXzk9NVZRrUtNPVTfM7PDbel1bC5k35+EgPNrY2m+F9tAbggjqO9cbu3VKWY7M62tZ1I4e6OBwvH+0do/Xf/fPXW89jT+RytfazLQVcTyrd7B/vBR/Vh+/MrOh7pIr6vvETT45fnKb6kvxat+G+rI0vvWid+s4YUT4SWB8T8Nw/G5wBte5Djay4q+qqeHzWTq7SGjK3PfhHtiWoo3CUlxifgDibktwtcATztit7lzvqcYVOnub2c3KHPscTix/HqDxH96xd7L2M/52ON37SJu8aK6RkEMbSWxyvd2hHMNAIaeozJtzwrTh8IubfdG97JqKRt0XDfZ0kDSwOfiaCJWyuu79IAHD5WWsr6spczMbSk4nUpNifItmzQB+MMjqC1xFjhcHOAI6i64yq+JVUseR1VPw6TjuVPuRteagtVBpdTPk7CYD2g1rwbcnAPuOtiFbXNOFXo/NjKK2hUlTersWtvXvnDS0rZo3NkdMPmANHXHrno0Xz78lVULaU56X23LKtcRhDK7lcbn00zNtUxqb9rIJJXX9b06eYjF0NuXLRWNy4O2ejZf8kC3UlWWrc63E2lbLtWjjfm2QRMdbI4XSkGx5ZFc7KTjQlJfzkdLtJ1Yp9yTfku2f7En7Vyjf1Ct5/sSPQ6RKtlbPZTxMhiBDIxZoJuba6+aiTk5ScmSYxUVhG2tTYIAgIRxh/k4/2kfxKncP9t9CJe+yO7ub/EKb+xj+6FGr+0l8ztQ9miA07hHvI/tcsd8BPMugaG2PgC1WD52fL+cyEni65lrqqLIw4oCq+GJx7TrpI/zZMlraWfMSz3gEq0vFijBS3K6151ZNHrwvP+0do/Xf/fvWt57Gn8ja19rMtBVpPKt3rP8AvBR/Vh+/KVZ0fdJFfV95ieHGmLHPSMGrg9ovpdzmAX9624c8QmzW+WZRSOdvhR7Vp4gKqd0lObNcYnZAGwwvGFpz5XuF0oTt5y6Vh/E5Vo1oR6nyLK3Ejpm0cfyM3jNySfXL/pdp+l/8WyVbcubqPXuWFuoKC0EM4sfx6g8R/esUyy9jP+diLd+0iWJtvZEVXEYpm4mnPoWuGjmnkQoFOpKnLVEm1KcZxwysa/YNfscmaklMtODdzSL2HWSPS2frNt5BWUKtK56ZrDIEqdWh1ReUTOg3gbXbNmmaMJ7KVr23vheGG4vzGYI7ioU6LpVlF+ZKjV8Sk5Ec4S7PjqNm1EUrcTHzvBH/AKMOYPIjUHuUi+m6dZSj5HG0gp0nFn1upw4dDVGSpIfFCfmBe+LMuDnN5Wvp7WazXvdUMR5N7mKNppnmWy2Pis/4lh+of8NKkfc3/O5n/wBr6f6NLijE9+06RsbsEjmxhjvZeZSGu8jZdLJpUZN7f9HO8TdSKR1f9F9s/wDMW+93+RcvSLb/AAOvg3H+RO9jwSMgjZM/tJGtaHv9pwGblAm05PTsS4JqPPc3FqbhAEBDOLUDn0BaxrnHtI8mtLjqeQUyxko1csi3ibp4R290GFtFTBwIIiYCCLEHCMiFwrtOo2vM60U/DWThcQdznVmCendgqYtDfDjAOIDEMw4HMHvPl3tLlU8xlzTONxb6+qO6OLSb/VtMOzraKRzm5Y2gtxd5yLSe9psV2laUp86c0c43NSPKcTx2lvLtHaQMFJSvgY/J8jsQOE5EdoQA0Z8rnoswo0aPVOWWazq1avTFYJnuVuwyggwAh0j/AEpH21dbID9EcvPqodxXdaWexKoUVSjjuRDeHYlXQVr66hZ2sclzJGASRe2MFozIJFwRoftl0qtOrS8Oo8Y2I1SnOlU1w5nueJ8pFm0Exk6ela/gGXWvoMc+usG3pcseq8mdzd3qqesO0K5uB2fZxkWIJGEHDq1oaSADncrNxWpxp+DTMUKU5T8SZ5cVaV76qiLGPcGk3LWucB84zUgZaLNjKKhPLwYu4uU44RY9XTMlY6ORocx4LXAi4IOoVcpOLyie4qSwyrthRzbHr3QlkklJMQQ5rXOw3ya82FgRo7qLFWdVxuaWrOJIr6alQqacZTNnijSvfW0LmMe4Ai5a1zgPnWHMgZLWzklSmm/5gzdJupFokm/FXWw9jNRxmUMLxNGAXYmnDb0RmSLHMZi6j20ac24zePI715VI4lBEZ2lxEmmidFFQzCWRpZmHOAxCxs0Nude5SIWcYy1SmsI4TuZSjhReTrbpbvSUey52SD52Vsry0ZlpMeFrcudmi/eVyr1o1K6cduR0o0nCk0zz4M0746OUPY5hNQ4gOaWkjsoc7Hlkfcs38k6vJ9hZxahzJ8oJMK2rKV/+kcL8D8AYbvwnAP8AV5Rm61tSB5qxjKPobWef/ZBcX6Tn+bGnxMbI3aVLMyKSQRNjecLXEHDIXYbgG2i6Wel0ZRbxk0u9SqRaWcHQ/KVL/wAun/8AL/IuXoMf80b+ly/xZNN3tpmpgZM6N0Rff0HXxNsSM8h0UOrDRLTnJLpz1Ry0dJczcIAgCAIAgCAIAgCAWQYCAIAgCAIAgFkAQBAEAQBAEAQBAEAQBAEAQBAEAQBAEAQBAEAQBAEAQBAEAQBAEAQBAEB//9k=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4" name="Google Shape;184;p28" descr="data:image/jpeg;base64,/9j/4AAQSkZJRgABAQAAAQABAAD/2wCEAAkGBxQSEhUUEhQVFRUUGBYXFxgXFRUXFBQUFxcXFhQUFhYcHCggGhwlHRQXITEkJSorLi4uGB8zODMsNygtLisBCgoKDg0OGxAQGy0lICQsLCwsNCwsLCwsLCwsLCwsLCwsLCwsLCwsLCwsLCwsLCwsLCwsLCwsLCwsLCwsLCwsLP/AABEIAPwAyAMBEQACEQEDEQH/xAAcAAEAAgMBAQEAAAAAAAAAAAAABgcBBAUDAgj/xABPEAABAwIDBQQFBwYKCQUAAAABAAIDBBESITEFBgdBURNhcYEiMlKRsRQjQnKhstEXM2KCk8EVNDVDU1Rzs7TSFiQlJjZVY5Kig9Ph8PH/xAAbAQEAAgMBAQAAAAAAAAAAAAAABAUBAgMGB//EADcRAAIBAwIEAggFBAIDAAAAAAABAgMEERIxBSEiQRNRFDIzNGFxgbEGQpGh8BUjUsHR4SREYv/aAAwDAQACEQMRAD8AvFAEAQBAEAQBAEAQBAEAQBAEAQBAEAQBAEAQBAEAQBAEAQBAEAQBAEAQBAEAQGCUBox7XhdM6nEjDM1ocWXGIA93/wB1HVbunJR1Y5GiqRctKfM3lzNzKyAgCAIAgCAIAgCAIAgCAIAgCAIAgCAIAgCAwUBAeIW/gpQYKch05HpO1EIPXq/oOWp6GdaWniPVLYhXN1oWmO5TcVbI2QSte4SB2IPxHHi9q/MnnfVXTgnHS1yKpTaee5d+4W/DK1ojlsyoaMxo2QD6TP3jl4KjurR0nlbFvb3KqLD3JndQyWLoDKAIAgCAIAgCAIAgCAIAgCAIAgCAIAgMICvOIm/op8VPTG8xye8aQg8h1f8ABWFpZufXPYgXN1p6Y7lNvcSSSSScySbkk6knmrlJLkVTbZ8rJgkO5ewJaucGN5ibDZ75h/NgZi36RsftUa6rwpQer9CVbUZ1ZpRJPvHvlNM7BDI9kTfRDgcMktsu0c4WtfWwsvDXF3KcmockfUeG8FpUaalVWZfHZHnuxvdNTytEkjnxOIDw9xcWg/SaTmLLWhdThJJvKOvEeE0a1NuEUpLbHIuQFXR4PY+kMhAEAQBAEAQBAEAQBAEAQBAEAQGEBW/EXf4Q4qald87pJINIurW9X/DxVlaWerrnsQLm609Mdyn3OubnMnMk5knmSVcYwVTeTCGAgLmmoPkGxMLRZ8rWdoRqXSkYs+5uQ8F5TildzUpL5Hsfw/bRdxCL+f6FbrzZ9JMP0KGHsfoaiaRGwO1DWg+Nhdejj6qPl1RpzbXme62NAgCAIAgCAIAgCAIAgCAIAgCAwgKx4i8QMGKmo3+nmJJR9DS7GHm7UE8vHSztLPV1z2K+5usdMCpSVb4KtmEMBZAKx2Mo/RO8VD8roC2PMuYx7B1LbPaAe+1l5G6p64yiew4Vcq3rwqdtn9eRSrmkGxFiMiDkQRqCF598uR9HjJSWpbHtT0L5Guc04GMF3ym4ZGOt+bujRmTbxVlw20dWqpS2X7lDx/icbag4QfU/2J9w/wCIDZiKapdZ+kUjrDtRya/kH29/jr6O7s9PXBcvsfPLa61dMtyxlXE4ygCAIAgCAIAgCAIAgCAIAgMFAVXxF4getTUb88xLK06ciyMjn1Pu7rSzss9c/oVt1dflgVUrcrQsGAgCyAhksvcLiKynibT1YdhZlHI0YrN5Ne3XLQEXyt4qrurJylrp/oWFvdqMdMzp7d3q2O4mQxdvIfZjc0uPLEThB87lQP6XObzKKLOPGp0Y6YTeCv8AeXeeSrswNbDAz1IYxZg6Od7Tu9XFtaQorluU1zdzryzJnCUoilscOuIGLDTVjvSybHKfpcgyQ+10PPQ561F3Z464foWdtdZ6JloAqsLEygCAIAgCAIAgCAIAgCAwSgKm4i8QMWKmpHejmJJWnM8iyMjl1d7uqtbSz/PNfIrLq6/LErBWpXGEMBAEAQHtBTOdoPM5BQq3ELeiuqXMtLXg95c+zg8eb2JZu7uXHUh3+s+k3VrYzlfnd1r+5Vr45CXs0WNb8OVrfHjPGfIjm3dn/J6iSHFj7M2xWte4B05HO3krmhV8Wmp43KCvS8Ko4Z2NBdsHIIYCGS0eHXEC2GmrHZZCOVx05BkhP2O9/VVV3Z/nh+hZWt1+SZbAKqiyMoAgCAIAgCAIAgCAw42QxsVBxF3/ADLipqR3zfqySjV/VjD7PU8/DW3tLPHXPcrLm6z0xK1VmivYQwEBlDJ7QUrndw6n9yrLzilG35N5fkXnDeAXV600tMfNnQhpGt5XPU/gvL3fF69fknhfA99w/wDDlpac2tUvN/6PdVjbk8svkkuSJtu6RQ0UtXJq8egOozEbf1ib+Cs+H20qklHzPH/iG+ipY7R+5WFTO6R7nvN3PJc49S43PxXuYRUYqK7Hzmc3OTk+55LY0CAIAsmSyeHfEDssNNVu+bybHIdY+QY/q3oeXhpV3dmpdcCwtbrHTMt9puqgsz6QyEAQBAEAQBAfLnAC5NgNe5A+RTfETf41GKmpTaHR8g1l6tb0Z38/DW4s7PT1z3Kq5utXTHYrtWRXhAEB9RsJNhmVyrVoUY6pvCJNta1bmoqdKOWzo09EBm7M/YPxXlL/AI1Or0UuS/c+h8J/C9K3xUuOqXl2Rtqhby8nrVFJYQQydPd7ZZqZ2s+jq89Gj8dPNb0oapYId/dej0XLvsj74l7Z7SYU8Z+bg1A0Mlre5oy8yva8KtvDp63uz5PxS5dSpo8vuQtW2CqCGAgCAIAsmSwuHm/xpsNPVOJgOTHnMw9x6s+HhpW3dnq64bk61unF6ZbFzMeCAQQQcwRmCOoKpmmWyaayfSAIAgCAID5keGglxAAFySbAAaknomM7BvBS3EPfw1RNPTEiAZPdoZiDoOjPj4K5tLNQ657lRdXWvpjsQBWJCCGAgNmgoZJnYYmPe6xJDWlxDRqSByXG4rqjTc2SbW3derGmnjL38iRbO3cqHZR08p7zG5oPi5wA+1eHuq9xdzzJPHZH1Oyhw/htPRGSz3e7Zu7U3blpow+oLGYsmsvikceeQyAHW6jTt5U1mXImW3E6dzU0UU3jd9jiqOWQQE42LahoJKpw9N4u2/ecMTfMm/mrXh9u6k4x89/keK4/fc3h8o8vqVXI8uJLjckkk9STckr3MYqKwj55KTk8s+VsahYAQBAEAQBDJO+Hu/bqQiCoJdTn1Tq6Enp1Z3cuSr7u0U1qhuTba6cOmWxdrHXAI0OapS3R9IAgCAID4miD2lrgHNcCCCLgg5EEcwsptPKMNJrDKU4hbiGkJnpwXU5zcNTCf3s7+XNXNpdqotM9ypubbQ9UdiBqwIIQGWi51t3nQd5Qylll37t7Q2Xs+ANZUwlxAL3hwdI93eG3IHQclR1oV60stMuKUqNKOMmttPixTNygjlmdyJAYwnz9L7FmHDp4zJ4NZXsNorJCd4NtS1cvaTANIGEMF7MA1GfO+q8tezUqzxsuR9N4Na+BaxzycubOYohbG1syk7aaOP23AeWrvsBW0I6pJHC5reFSlPyR3uK1dhbBTMyFi9wHQejGPvfYvYcGo71PofKeMVm2o/Vlcq9KIIAgCAIAgCAIZwW1w53AwYamrb6eRjicPU6PePa5gcvHSnu7zPRDYs7a1x1TLQCrSxCAIAgCAID4kYHAggEEWIIuCOYKZxzMNZ5MpjiHuGaa9RTAmA5vYMzCeo6s+Hhpc2l5r6J7lVdWujqjsV+rEgBDJlASDciixzulcLtpo3zHpiaLRD/uIP6qg8SreFQbLHhVv491CPxR8BfPvmfZ0sLCCGSU8PaXFUOef5tmXi42H2ArvbrLbKTjdXFJQXdkY39q+0rpjyYWxjwY0A/+WI+a93w+not4ny3iE9VeRH1NIQQBAEAQBAZAQylkt7hzuD2WGpq2/Oaxxn+b/SePa6Dl46U95eauiGxa2trjqkWUq0nGUMhAEAQBAEAQHy5txY6FDBTnEXcHsMVTStvFmZIxrFzL29Wd3Lw0uLO81dE9yrurXT1R2K6VkQAhgnW5UOHZu0Zfa7KIe+59/aD3Kg45P+3p+B6X8Mw/8uL+Jw148+qhDDJ/w3htFI72ngeTQP8AMptrH9zy/HZ/3EvJFVV8/aSyP9t73f8Ac4n9699RWIJfBHzOq81G/ieC6bHMIDqUG7tVMLxQSOHWwa0+BcQCo9S8ow3kiRC0rT2iznTwuY5zHCzmktcOhBsQu0ZKSyu5wlFxeGea2NTLWk2AzJyAGpPIBH8TK5lw8Otwuww1NU353WOM6RfpO6v+Hiqa8vNXRDYtbW10rVIsdVxPMoAgCAIAgCAIAgCAw4IMFRcRdwOzx1NI30M3SRAZs1Jewez1HLllpbWl5laJlXc2uOqJWatCvwWVudFfYlZbXGSf1RGfgF57jfNP5Hpvw41G5g//AKImvIn1MICxty24aAkakynzFwPuhWVn2+Z43jj/AL8vl/optoXunKMFlvCPncISqS0xWWzchoCfWy+KpLvjtOnypLL/AGPV8O/CdetiVw9K8u50aKgu4NjaXPJsLZuuvPV+I3Nw8OX6HsLfg9hZR1aVy7sklXt0bOhdBG/tKp+b3A3ZCdLX5uH/AOq34bwyU+upseQ43xiE5uNJbciv3uJJJzJzJOpJ1K9OkksI8g228sNaSQACSTYAZkk6ADmVnKxljHPBcnDvcL5PhqKkAzEXYw5iG/M9X/BUt3ea+iG33LW1tdPVIsSyryeZQBAEAQBAEAQBAEAQGEAIQFUcRuH9sVTRtyzMsQHvfGB7yPMK1s738k/oytubX88D74QATUlZTnmQfKRhaPtjK5cVhlr4o78Kq+HLUuzTIXLEWOLXCzmktI7wbH4LxbTTwz67TmqkFOOzPhYNyTbB3r+TQdkY8ZBJab2b6WZDvO6kUq+iO3MprzhLuKuvVhPci4iaCS1obck2F8h0F87LpcX1a45TfI7WPCLWzX9uKz5s6+w9gTVbrRN9Hm83DB1z5nuC4U6M6j5HW74hRtY5k+fkdTbW1qfZjHQUhEtU4YZJci2LkQP0h00HO5XpuHcJSeuZ884vx6pcNxiyuXOvmcycz3nmV6RLHJHl288zLGFxAAJJNgALkk6ADmUbS3GMlz8PNwhTBtRUgGci7W5EQg/F/fy5dVSXd46nTHb7ltbWqh1S3LAUAnBAZQBAEAQBAEAQBAEAQBAEBhYBHqHdttPWOqILNZM0tmj0GIekyRg5Z3BH6V+t5Eq7nT0y7bHCNFQnqjs9yEcSNguimNQxt45c3EaMk0N+gOvjdUV7RcZa47HuuA38Z01Qm+a2+KIZdQD0XY6OytiT1J+Zic4e1azB+scl1hRnP1UQ7i/t7f2kln9yYU+51PRs7baMzbD6ANmk9Orz3BWdvw1yeHzPL334jeGqS0rz7kb3o4hOkaYKJvyeC1rj0ZHjy9QeGfevS2vDoU1mW54q64hOq3z+pBSrIrzMbC4hrQSSQAALkk5AAcyjaSywlnkXVw93EFKBPUAOqD6o1EI7ur7HM8tB1NHd3bqdMNvuW9rbaOqW5PVBJplAEAQBAEAQBAEAQBAEAQBAEAQBAfL2gggi45g5hYYTa5oiddtTZNOS57qYOHJrWvffua0E/YukLKUn0wNp8Rmo4lUf6kV29xYyLKKK3/UkH3Yx+8+SsqXDe8yrq3+fVK42ltKWof2k8jpHHm46dwGgHcFZQpRgsRRXznKTy2ai3ND7hic9wa0FznEBoAuSTkAAsNpLL2MpNvCLt4ebjCkaJpwHVDhkNRCD9Eci7q7yHfSXd06j0x2Li2tlTWqW5OlBJgQBAEAQBAEAQBAEAQBAEAQBAEAQBAEBXHEXcETYqmlbabMyRjSXq5vR/wAfHWxtLzR0T2IFza6uqO5TrmkEgixBsQciCNQQrlbciqaxuYQwelPA6RzWMaXOcQGtAuSToAFhyUVlm0YtvCLv4fbjtomiWYB1Q4eIiBtdjep6nyGWtHdXbqvEdi4trZU1l7k2soRLMoAgCAIAgCAIAgCAIAgCAIAgCAIAgCAIAgK+4ibhCpDqimAE4zcwZCYDn3P7+fPqp9pdun0z2+xBurXX1R3KdhpHvkETWOMhOEMscWL2ba3Vy5xS1N8iqUG3juXfuDuO2hb2ktn1DhmdWxg6sZ+881R3V06rwti4trZU1l7k0UMlhAEAQBAEAQBAEAQBAEAQBAEAQBAEAQBAEAQBAc6PYsDah1SImiZzQ0vtmQP32yvrYAclu6s3HRnkc1Tjq1Y5nRWh0CAIAgCAIAgCAIAgCAIAgCAIAgCAIAgCAIAgCAIAgCAIAgCAIAgCAIAgCAIAgCAICN7Z35oqZxZJMC8atY0vIPQkCwPcSpFO1qzWUjhO4pweGzTouJVBIcPaujJ07Rjg3zcLgeZC3lY1ks4NVd0n3JZFKHAOaQ5pFwQQQR1BURprkyQmnzRxN4N76aie1lQ5zXObiFmOdlcjUDqF3pW1SqsxOVWvCm8SOV+U/Z/9JJ+yf+C6+gVvI5+mUjsx70U7qQ1gc7sBfPA7Fk/sz6OvrLh4E1Pw+518aOjX2ON+U/Z/9JJ+yf8Agu/oNbyOXplLzOjsHfWkrJeyge4vwl1ixzRhaQDmR+kFzq2tSmtUjencQqPETZ2ZvPT1FRLTxOcZYceMFjgBgfgdZxFjmtJ0JwgpvZm0a0ZScVujrySBoJcQAMySbADmSVySy+R0bxuROv4k0ETi3tS8jXs2OcPJxsD5EqXGxrSWcEeV3TXLJ7bM4gUE5DWzhjjoJGuZf9YjD9q1naVorODMbmnLudHeHeOCiax1Q5wDyWts0uzAvyXOlRnVeIm9SrGmsyOH+VDZ/wDSSfsn/gu/oFbyOXplI7+wNvw1sZkgJLWuwklpacQAOh8Qo9WlKk8SO1OrGosxOouZ0IrtLiFRQSvike8PjOFwEbyL+IGalQs6so6kiNK6pxeGeMXEzZ5Nu2c3xilt9jSsuxreRhXlLzJPs7aMU7A+GRsjTzaQR4HoVGnCUHiSJEZxkso19v7cio4xLOSGFwbcNLjiNyMh4FbU6cqktMTFSooLLI7+VDZ/9JJ+yf8AgpHoNbyOHplI7u7u8kFc17qdxcGEB12luZFxquFWjKk8SOtOrGosxOuuR1CAgXFfeCSCKOCAkS1BIuPWDBYEN6ElwF/FTrKipSc5bIh3dWUUox3ZsbpcPaamjaZo2zTEAuLxiawnMtY05ZddSta95OcuTwjNG1hFZfNnW2vubR1DS18DGnk9jQx7fAj4HJcqdzUg8pnWpbwmuaIRuPVS7O2g/Zsri6N5PZk6B2HG1zRyDhcEe0PFTbmMa1JVlv3IlCUqVXw3seXFcA7Ro8VrWjvfS3bZ3vyss2OfBngxee1jknnyLZ3sUnuiUHVW+P7kvTS+Bzt+o4m7JqBCGCPCLdnbB+dbe1stbrpbOTrx1bmldLwWonH4aU1G6gYZ205fikv2gjxWxm1756LteOqqr05OVqqbp88ZJls2mpGvvA2APsfzfZ4sOV/Vztooc3Ux1ZJcVTT6cEB4f/y1tDxqf8SFOuvdofT7EK294n9fuY33qZdo7Qbs6F2GJljKRoSAHOc4cw0WAHUrNvGNGi6z37Cu3Vq+GtibbH3No6doayBjjze8B73eJPwGShTuak3lslwt4QWx5bW3Hop8zC1jtQ+MYHA99sj5grMLqrHuYlb05diLccBanp/7R33FK4b68vkR75dMUTSDYNJhb/q8Gg/m2dPBQnVqZ3ZJVOnjZHQoqOOJpETGMaTezAACetgucpOT6mdIqKXI2CsGxVGwKSOXb1Y2VjXtwymzmhwviisbHxPvVrVk42sWn5FbTincSTJ9U7qUUgs6lhPgxoPk4WI8lAVeouakya6NN9iuNvUDth1cVRTFxp5TZ7Cb5DWMnnkSWk55HzsaU1dU3Ge6IE4ejzUo7MkXGCQO2cxzcw6WMg9xa8gqNYLFb9SRePNLJ192diUrqOmc6CEuMMRJLGEklguTlquVarU8SXN7m1GnDQspHeoaKKIEQsYwHXA0AE99lwlKUvWJEYxXqm0tTYICrOL0ZiqqKpIuxhAPS7JGyAeYv7lZ2HVCUCuvOU4yLNo6lsrGyMcHNeA5pBuCDmCq2UXF4ZYRkpLKPZYMlT1Uwq94Y+x9JsFg5wzHzbXOeb9MT8PiFaKPh2jz3K1vXcrHY8uLcIftCkYdHtY021s6Yg28itrCTjSk1/OQvY5qRTJD+Sih/wCt+0H+VR/6hV+B29CpnpvXseOj2NPBFiwMFxiNz6Uwcc7Dm4rShUdS4UmZqwUKLSI1uJuFS1lGyabtMbnPBwvAFmuIGVj0Uu6vKlOppjgj29tCcNTJru7uLTUU3bQ9pjwlnpOBFnEE5WHshQq11OqtMiXSto03lET4ffy1tDxqf8SFLuvdofT7Ea294n9fueez5hSbwSiY2E+IMcdPnA1zM+hLS3xSS8S0WOxhdFy89y1wqosjKyCtOOJ+Yp/7R33CrLhvrS+RAv8A1UekfCqItB+VVGYB1bzHgtXfyz6qMqzWPWZMN2NhtooOxa98gxOdifbF6XLJRK1V1ZasYJVKn4ccHWK5HQq7dX/iCs+rL96FWlb3SP0K+l7zItFVZPKw4017XNgpmelK5+PCM3AWLGC2t3F+X1SrPh0cOU3tggX0s4gtza4pQGPZULDqx8LT4tY4H4LnZyzcZ+ZvdLFHBp7F4ZRTU8MpqZ2mSNjyBhsMTQbDLTNdKl81NrSjSnaKUU8smu6W7baCN7GyPkD3YrvtcZAWFuWShVqzqvOMEulS8NYyd1cTqEBztvbGjq4XQzC7XaEes1w0c08iFvSqSpy1ROdSmpxwyvabYO19mkto3MqIbkhjiMv1XOGE/VdmrCVa3r85rDISp16XKPNHpUHb1WOzcyOmaci5pDCRzzD3vHlZYXolN53My9JqctiUblbnx7PYbHHK+2N5Fsh9Fo5N+Ki3FzKs/JEihQVJfE4W/wDu7U1FdSywx444+zxnEwYbS4jkTc5Z5Lva14QpSi3zZyuKUpVItFhqATThb8UElRQzxRNxPeGhouBez2nU5aArtbzUaikzjXi5U2ka3DnZctNQsinbgeHSEi4OTnkjMEjRbXdSM6rlE1toSjTwyTKOSCAbnbv1EG06yeWPDFKZsDsTTixzh7cgbj0c81Or1oToRgt1j7EKjSlGtKT2Z2N9dzo69gOLs5mepJbl7LhzF8+5cba5lSfmjrXt1VXxIxA/b1IOzEcdS1uQc4h5tyzxscfO6lNWlR52I6dzBYxkT0e3K0YJSylYfWwuDTbuwuc7yuEUrWlzXNhxuKm/JHS4nbvVFVBTx07O0Mbji9JrcsGG/pEc1zsq0KcpOXc6XVKU4pR7GmzaO3wAPksGWX0P/eW+iz/yZop3K/KSndGorXxvNfGyN4dZgZaxZhGZs53O6iV1TT/t7Emi6jXWjvlcTsVTVbF2nBtKoqqSBrhIXhpe5haWOLSTbGDqwK0VWhKioTZWunWjVcoI3nVO35PR7KCK/wBIYMve93wWmmzXPLZ0zcvsb+6e4Zhm+VVknb1F7jMlrHaXuc3HpoByXOvd6o6KawjajbaXqm8s3OJux5qqkEcDMb+1Y612j0QHXN3EDmFpaVI06mqWxvdQlOniJHqCo27DEyJlNDhja1jb4CcLQALntdclJkrSTbbZHjK4isYJXufU17+0/hCKOO2Hs8Fs9cV7Pd3dFErxpLHhslUZVHnWiSKOdwgNerrY4gDI9jAchicG3PQXWYxctjWUlHc1v4cpv6xD+0Z+K28KfkzXxYeY/hym/rEP7Rn4rPhT8mPFh5m5BO17Q5jg5p0LSCDyyIWjTTwzdPKyjTrdt00JtLPEw9HPaD7iVtGlOWyZpKrCO7PWg2nDN+Zljk+o9rvgViVOUfWRmM4y2ZtrQ3Nenro5HOayRjnN9YNcCW8swNFs4yXNo1UovkmbCwbGvJXRNeI3SMD3Ws0uAcb3tZup0K2UJNZwauSTwYq9oRRWEsjGE6YnBt/C5SMJS2Qc0t2fEG1YHnCyaJxOgD2knyujpyW6MKpF7M3FobmvUV0UZDZJGMLvVDnAF3LIHVbKLkuSNXJLc9yVgycw7yUmLB8pgxaW7Rl7+9dfBqYzpf6HPxaecZOk6QAYiRhte98ra3v0XLHPB0ysZPOlrI5QTG9rwDYlrg4A9LjxWXFx3RhST2PYrBsa/wAui7Ts+0Z2nsYhj0v6uuma20vGccjXUs47nzVbShjNpJY2Ei9nPa0262JWFCT2Qcordnj/AA5Tf1iH9oz8Vv4U/JmviQ8zdgma9ocxwc06EEEHwIWjTTwzdPOx6LBkIDkbx7uQVzWtqA4hhxDC4tztbl3FdaVaVJ5icqlKNRYkV3xD3IpKOkM0DXh+Njc3lwsTnkVY2l1UqVNMiFc28IQzE6m7nDqhmpYJXsfjkjY51pHAXIuclxq3tWM2kzpStacoJs1N7NoPpux2Ts27XHU4rvaJHFwYHctS4nUCy2oQU9VeqaVpuOKNM6ex+FVKxg+UF80hzccTmNvzsGm/mStJ8QqN9HJHSFlDHVzZp7w8MWxt7bZ73xzR+k1pcTe3Jj9Wu8yOS3pXzk9NVZRrUtNPVTfM7PDbel1bC5k35+EgPNrY2m+F9tAbggjqO9cbu3VKWY7M62tZ1I4e6OBwvH+0do/Xf/fPXW89jT+RytfazLQVcTyrd7B/vBR/Vh+/MrOh7pIr6vvETT45fnKb6kvxat+G+rI0vvWid+s4YUT4SWB8T8Nw/G5wBte5Djay4q+qqeHzWTq7SGjK3PfhHtiWoo3CUlxifgDibktwtcATztit7lzvqcYVOnub2c3KHPscTix/HqDxH96xd7L2M/52ON37SJu8aK6RkEMbSWxyvd2hHMNAIaeozJtzwrTh8IubfdG97JqKRt0XDfZ0kDSwOfiaCJWyuu79IAHD5WWsr6spczMbSk4nUpNifItmzQB+MMjqC1xFjhcHOAI6i64yq+JVUseR1VPw6TjuVPuRteagtVBpdTPk7CYD2g1rwbcnAPuOtiFbXNOFXo/NjKK2hUlTersWtvXvnDS0rZo3NkdMPmANHXHrno0Xz78lVULaU56X23LKtcRhDK7lcbn00zNtUxqb9rIJJXX9b06eYjF0NuXLRWNy4O2ejZf8kC3UlWWrc63E2lbLtWjjfm2QRMdbI4XSkGx5ZFc7KTjQlJfzkdLtJ1Yp9yTfku2f7En7Vyjf1Ct5/sSPQ6RKtlbPZTxMhiBDIxZoJuba6+aiTk5ScmSYxUVhG2tTYIAgIRxh/k4/2kfxKncP9t9CJe+yO7ub/EKb+xj+6FGr+0l8ztQ9miA07hHvI/tcsd8BPMugaG2PgC1WD52fL+cyEni65lrqqLIw4oCq+GJx7TrpI/zZMlraWfMSz3gEq0vFijBS3K6151ZNHrwvP+0do/Xf/fvWt57Gn8ja19rMtBVpPKt3rP8AvBR/Vh+/KVZ0fdJFfV95ieHGmLHPSMGrg9ovpdzmAX9624c8QmzW+WZRSOdvhR7Vp4gKqd0lObNcYnZAGwwvGFpz5XuF0oTt5y6Vh/E5Vo1oR6nyLK3Ejpm0cfyM3jNySfXL/pdp+l/8WyVbcubqPXuWFuoKC0EM4sfx6g8R/esUyy9jP+diLd+0iWJtvZEVXEYpm4mnPoWuGjmnkQoFOpKnLVEm1KcZxwysa/YNfscmaklMtODdzSL2HWSPS2frNt5BWUKtK56ZrDIEqdWh1ReUTOg3gbXbNmmaMJ7KVr23vheGG4vzGYI7ioU6LpVlF+ZKjV8Sk5Ec4S7PjqNm1EUrcTHzvBH/AKMOYPIjUHuUi+m6dZSj5HG0gp0nFn1upw4dDVGSpIfFCfmBe+LMuDnN5Wvp7WazXvdUMR5N7mKNppnmWy2Pis/4lh+of8NKkfc3/O5n/wBr6f6NLijE9+06RsbsEjmxhjvZeZSGu8jZdLJpUZN7f9HO8TdSKR1f9F9s/wDMW+93+RcvSLb/AAOvg3H+RO9jwSMgjZM/tJGtaHv9pwGblAm05PTsS4JqPPc3FqbhAEBDOLUDn0BaxrnHtI8mtLjqeQUyxko1csi3ibp4R290GFtFTBwIIiYCCLEHCMiFwrtOo2vM60U/DWThcQdznVmCendgqYtDfDjAOIDEMw4HMHvPl3tLlU8xlzTONxb6+qO6OLSb/VtMOzraKRzm5Y2gtxd5yLSe9psV2laUp86c0c43NSPKcTx2lvLtHaQMFJSvgY/J8jsQOE5EdoQA0Z8rnoswo0aPVOWWazq1avTFYJnuVuwyggwAh0j/AEpH21dbID9EcvPqodxXdaWexKoUVSjjuRDeHYlXQVr66hZ2sclzJGASRe2MFozIJFwRoftl0qtOrS8Oo8Y2I1SnOlU1w5nueJ8pFm0Exk6ela/gGXWvoMc+usG3pcseq8mdzd3qqesO0K5uB2fZxkWIJGEHDq1oaSADncrNxWpxp+DTMUKU5T8SZ5cVaV76qiLGPcGk3LWucB84zUgZaLNjKKhPLwYu4uU44RY9XTMlY6ORocx4LXAi4IOoVcpOLyie4qSwyrthRzbHr3QlkklJMQQ5rXOw3ya82FgRo7qLFWdVxuaWrOJIr6alQqacZTNnijSvfW0LmMe4Ai5a1zgPnWHMgZLWzklSmm/5gzdJupFokm/FXWw9jNRxmUMLxNGAXYmnDb0RmSLHMZi6j20ac24zePI715VI4lBEZ2lxEmmidFFQzCWRpZmHOAxCxs0Nude5SIWcYy1SmsI4TuZSjhReTrbpbvSUey52SD52Vsry0ZlpMeFrcudmi/eVyr1o1K6cduR0o0nCk0zz4M0746OUPY5hNQ4gOaWkjsoc7Hlkfcs38k6vJ9hZxahzJ8oJMK2rKV/+kcL8D8AYbvwnAP8AV5Rm61tSB5qxjKPobWef/ZBcX6Tn+bGnxMbI3aVLMyKSQRNjecLXEHDIXYbgG2i6Wel0ZRbxk0u9SqRaWcHQ/KVL/wAun/8AL/IuXoMf80b+ly/xZNN3tpmpgZM6N0Rff0HXxNsSM8h0UOrDRLTnJLpz1Ry0dJczcIAgCAIAgCAIAgCAWQYCAIAgCAIAgFkAQBAEAQBAEAQBAEAQBAEAQBAEAQBAEAQBAEAQBAEAQBAEAQBAEAQBAEB//9k="/>
          <p:cNvSpPr/>
          <p:nvPr/>
        </p:nvSpPr>
        <p:spPr>
          <a:xfrm>
            <a:off x="155575" y="-144463"/>
            <a:ext cx="304800" cy="30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25" rIns="91425" bIns="457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5" name="Google Shape;185;p28"/>
          <p:cNvSpPr txBox="1"/>
          <p:nvPr/>
        </p:nvSpPr>
        <p:spPr>
          <a:xfrm>
            <a:off x="628642" y="4839019"/>
            <a:ext cx="1220700" cy="196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Chiffres au 30/04/2019</a:t>
            </a:r>
            <a:endParaRPr sz="8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86" name="Google Shape;186;p28"/>
          <p:cNvSpPr txBox="1"/>
          <p:nvPr/>
        </p:nvSpPr>
        <p:spPr>
          <a:xfrm>
            <a:off x="5503144" y="2118694"/>
            <a:ext cx="3444000" cy="97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1425" tIns="25700" rIns="51425" bIns="25700" anchor="t" anchorCtr="0">
            <a:noAutofit/>
          </a:bodyPr>
          <a:lstStyle/>
          <a:p>
            <a:pPr marL="13970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fr" sz="1800" b="1">
                <a:solidFill>
                  <a:srgbClr val="7E7665"/>
                </a:solidFill>
                <a:latin typeface="Calibri"/>
                <a:ea typeface="Calibri"/>
                <a:cs typeface="Calibri"/>
                <a:sym typeface="Calibri"/>
              </a:rPr>
              <a:t>&gt;&gt; Pour en savoir plus, </a:t>
            </a:r>
            <a:br>
              <a:rPr lang="fr" sz="1800" b="1">
                <a:solidFill>
                  <a:srgbClr val="7E7665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fr" sz="1800" b="1">
                <a:solidFill>
                  <a:srgbClr val="7E7665"/>
                </a:solidFill>
                <a:latin typeface="Calibri"/>
                <a:ea typeface="Calibri"/>
                <a:cs typeface="Calibri"/>
                <a:sym typeface="Calibri"/>
              </a:rPr>
              <a:t>consultez </a:t>
            </a:r>
            <a:r>
              <a:rPr lang="fr" sz="1800" b="1" u="sng">
                <a:solidFill>
                  <a:schemeClr val="hlink"/>
                </a:solidFill>
                <a:latin typeface="Calibri"/>
                <a:ea typeface="Calibri"/>
                <a:cs typeface="Calibri"/>
                <a:sym typeface="Calibri"/>
                <a:hlinkClick r:id="rId3"/>
              </a:rPr>
              <a:t>Tout Apidae en chiffres</a:t>
            </a:r>
            <a:r>
              <a:rPr lang="fr" sz="1800" b="1">
                <a:solidFill>
                  <a:srgbClr val="7E7665"/>
                </a:solidFill>
                <a:latin typeface="Calibri"/>
                <a:ea typeface="Calibri"/>
                <a:cs typeface="Calibri"/>
                <a:sym typeface="Calibri"/>
              </a:rPr>
              <a:t> sur le site apidae-tourisme.com</a:t>
            </a:r>
            <a:endParaRPr sz="1800" b="1">
              <a:solidFill>
                <a:srgbClr val="7E7665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70000"/>
              </a:lnSpc>
              <a:spcBef>
                <a:spcPts val="600"/>
              </a:spcBef>
              <a:spcAft>
                <a:spcPts val="0"/>
              </a:spcAft>
              <a:buNone/>
            </a:pPr>
            <a:endParaRPr sz="1800" b="1">
              <a:solidFill>
                <a:srgbClr val="7E7665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7" name="Google Shape;187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20619" y="846825"/>
            <a:ext cx="4079982" cy="3886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31"/>
          <p:cNvSpPr txBox="1">
            <a:spLocks noGrp="1"/>
          </p:cNvSpPr>
          <p:nvPr>
            <p:ph type="title"/>
          </p:nvPr>
        </p:nvSpPr>
        <p:spPr>
          <a:xfrm>
            <a:off x="1656150" y="538000"/>
            <a:ext cx="5831700" cy="6654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Calibri"/>
                <a:ea typeface="Calibri"/>
                <a:cs typeface="Calibri"/>
                <a:sym typeface="Calibri"/>
              </a:rPr>
              <a:t>L’ambition d’Apidae</a:t>
            </a:r>
            <a:endParaRPr sz="3600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9" name="Google Shape;209;p31"/>
          <p:cNvSpPr txBox="1">
            <a:spLocks noGrp="1"/>
          </p:cNvSpPr>
          <p:nvPr>
            <p:ph type="body" idx="2"/>
          </p:nvPr>
        </p:nvSpPr>
        <p:spPr>
          <a:xfrm>
            <a:off x="429025" y="1597950"/>
            <a:ext cx="8431800" cy="23109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3000" b="1">
                <a:solidFill>
                  <a:srgbClr val="D67C7D"/>
                </a:solidFill>
              </a:rPr>
              <a:t>Structurer et simplifier les relations</a:t>
            </a:r>
            <a:r>
              <a:rPr lang="fr" sz="3000"/>
              <a:t> </a:t>
            </a:r>
            <a:br>
              <a:rPr lang="fr" sz="3000"/>
            </a:br>
            <a:r>
              <a:rPr lang="fr" sz="3000"/>
              <a:t>entre tous les acteurs de l’écosystème touristique pour </a:t>
            </a:r>
            <a:r>
              <a:rPr lang="fr" sz="3000" b="1">
                <a:solidFill>
                  <a:srgbClr val="D67C7D"/>
                </a:solidFill>
              </a:rPr>
              <a:t>accroître l’économie locale</a:t>
            </a:r>
            <a:endParaRPr sz="3000" b="1"/>
          </a:p>
          <a:p>
            <a:pPr marL="0" marR="0" lvl="0" indent="0" algn="ctr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fr" sz="1800"/>
              <a:t>#AccelérateurEconomique     #CréateurDeLiens     #SouverainetéNumérique</a:t>
            </a:r>
            <a:endParaRPr sz="18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2"/>
          <p:cNvSpPr txBox="1">
            <a:spLocks noGrp="1"/>
          </p:cNvSpPr>
          <p:nvPr>
            <p:ph type="ctrTitle"/>
          </p:nvPr>
        </p:nvSpPr>
        <p:spPr>
          <a:xfrm>
            <a:off x="1065600" y="947550"/>
            <a:ext cx="7012800" cy="1729500"/>
          </a:xfrm>
          <a:prstGeom prst="rect">
            <a:avLst/>
          </a:prstGeom>
          <a:solidFill>
            <a:srgbClr val="D67C7D"/>
          </a:solidFill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>
                <a:solidFill>
                  <a:schemeClr val="lt1"/>
                </a:solidFill>
              </a:rPr>
              <a:t>La création d’une structure pour porter le réseau 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0" name="Google Shape;220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75250" y="1509700"/>
            <a:ext cx="6667500" cy="212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1" name="Google Shape;221;p33"/>
          <p:cNvSpPr txBox="1">
            <a:spLocks noGrp="1"/>
          </p:cNvSpPr>
          <p:nvPr>
            <p:ph type="title" idx="4294967295"/>
          </p:nvPr>
        </p:nvSpPr>
        <p:spPr>
          <a:xfrm>
            <a:off x="628650" y="273844"/>
            <a:ext cx="7886700" cy="9942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3600">
                <a:latin typeface="Calibri"/>
                <a:ea typeface="Calibri"/>
                <a:cs typeface="Calibri"/>
                <a:sym typeface="Calibri"/>
              </a:rPr>
              <a:t>Pourquoi créer une structure autonome ?</a:t>
            </a:r>
            <a:endParaRPr sz="36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7" name="Google Shape;227;p34"/>
          <p:cNvGraphicFramePr/>
          <p:nvPr/>
        </p:nvGraphicFramePr>
        <p:xfrm>
          <a:off x="550425" y="1268038"/>
          <a:ext cx="8087100" cy="3040650"/>
        </p:xfrm>
        <a:graphic>
          <a:graphicData uri="http://schemas.openxmlformats.org/drawingml/2006/table">
            <a:tbl>
              <a:tblPr>
                <a:noFill/>
                <a:tableStyleId>{8A43DA95-327F-47B9-B53D-87528EAD2F97}</a:tableStyleId>
              </a:tblPr>
              <a:tblGrid>
                <a:gridCol w="26957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6957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6957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2374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solidFill>
                            <a:schemeClr val="dk1"/>
                          </a:solidFill>
                        </a:rPr>
                        <a:t>Société 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Société inscrite au Registre du Commerce et des Sociétés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Soumise aux impératifs de bonne gestion et d’innovation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endParaRPr sz="1100"/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solidFill>
                            <a:schemeClr val="dk1"/>
                          </a:solidFill>
                        </a:rPr>
                        <a:t>Coopérative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1 personne ou une structure</a:t>
                      </a:r>
                      <a:br>
                        <a:rPr lang="fr">
                          <a:solidFill>
                            <a:schemeClr val="dk1"/>
                          </a:solidFill>
                        </a:rPr>
                      </a:br>
                      <a:r>
                        <a:rPr lang="fr">
                          <a:solidFill>
                            <a:schemeClr val="dk1"/>
                          </a:solidFill>
                        </a:rPr>
                        <a:t>= 1 ou plusieurs parts sociales </a:t>
                      </a:r>
                      <a:br>
                        <a:rPr lang="fr">
                          <a:solidFill>
                            <a:schemeClr val="dk1"/>
                          </a:solidFill>
                        </a:rPr>
                      </a:br>
                      <a:r>
                        <a:rPr lang="fr">
                          <a:solidFill>
                            <a:schemeClr val="dk1"/>
                          </a:solidFill>
                        </a:rPr>
                        <a:t>= 1 voix en AG 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  <a:p>
                      <a:pPr marL="0" marR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La valeur de la part est fixée par les statuts</a:t>
                      </a:r>
                      <a:endParaRPr>
                        <a:solidFill>
                          <a:schemeClr val="dk1"/>
                        </a:solidFill>
                      </a:endParaRPr>
                    </a:p>
                  </a:txBody>
                  <a:tcPr marL="68575" marR="68575" marT="68575" marB="68575"/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fr" sz="1800" b="1">
                          <a:solidFill>
                            <a:schemeClr val="dk1"/>
                          </a:solidFill>
                        </a:rPr>
                        <a:t>D’Intérêt Collectif</a:t>
                      </a:r>
                      <a:endParaRPr sz="18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800"/>
                        <a:buFont typeface="Arial"/>
                        <a:buNone/>
                      </a:pPr>
                      <a:endParaRPr sz="1400"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900"/>
                        </a:spcBef>
                        <a:spcAft>
                          <a:spcPts val="900"/>
                        </a:spcAft>
                        <a:buNone/>
                      </a:pPr>
                      <a:r>
                        <a:rPr lang="fr">
                          <a:solidFill>
                            <a:schemeClr val="dk1"/>
                          </a:solidFill>
                        </a:rPr>
                        <a:t>Permet d’associer toute personne physique ou morale de droit privé ou public autour d’un projet commun</a:t>
                      </a:r>
                      <a:endParaRPr/>
                    </a:p>
                  </a:txBody>
                  <a:tcPr marL="68575" marR="68575" marT="68575" marB="6857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03225">
                <a:tc gridSpan="3">
                  <a:txBody>
                    <a:bodyPr/>
                    <a:lstStyle/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0"/>
                        </a:spcAft>
                        <a:buNone/>
                      </a:pPr>
                      <a:endParaRPr sz="1200"/>
                    </a:p>
                    <a:p>
                      <a:pPr marL="0" lvl="0" indent="0" algn="ctr" rtl="0">
                        <a:lnSpc>
                          <a:spcPct val="115000"/>
                        </a:lnSpc>
                        <a:spcBef>
                          <a:spcPts val="700"/>
                        </a:spcBef>
                        <a:spcAft>
                          <a:spcPts val="700"/>
                        </a:spcAft>
                        <a:buNone/>
                      </a:pPr>
                      <a:r>
                        <a:rPr lang="fr" sz="1000"/>
                        <a:t>Voir la vidéo </a:t>
                      </a:r>
                      <a:r>
                        <a:rPr lang="fr" sz="1000" u="sng">
                          <a:solidFill>
                            <a:schemeClr val="hlink"/>
                          </a:solidFill>
                          <a:hlinkClick r:id="rId3"/>
                        </a:rPr>
                        <a:t>Qu’est-ce qu’une SCIC ?</a:t>
                      </a:r>
                      <a:endParaRPr sz="1000" b="1"/>
                    </a:p>
                  </a:txBody>
                  <a:tcPr marL="68575" marR="68575" marT="68575" marB="6857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28" name="Google Shape;228;p3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F7664"/>
              </a:buClr>
              <a:buSzPts val="4500"/>
              <a:buFont typeface="Questrial"/>
              <a:buNone/>
            </a:pPr>
            <a:r>
              <a:rPr lang="fr"/>
              <a:t>Qu’est ce qu’une SCIC ?</a:t>
            </a:r>
            <a:endParaRPr/>
          </a:p>
        </p:txBody>
      </p:sp>
      <p:pic>
        <p:nvPicPr>
          <p:cNvPr id="229" name="Google Shape;229;p3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06240" y="3593925"/>
            <a:ext cx="526500" cy="361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36"/>
          <p:cNvSpPr/>
          <p:nvPr/>
        </p:nvSpPr>
        <p:spPr>
          <a:xfrm>
            <a:off x="3489525" y="3085382"/>
            <a:ext cx="803100" cy="838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Web Conférence 3 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Constitution de la SCIC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(10 déc.)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241" name="Google Shape;241;p36"/>
          <p:cNvCxnSpPr/>
          <p:nvPr/>
        </p:nvCxnSpPr>
        <p:spPr>
          <a:xfrm rot="10800000">
            <a:off x="3891038" y="2733920"/>
            <a:ext cx="0" cy="3321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42" name="Google Shape;242;p36"/>
          <p:cNvSpPr txBox="1">
            <a:spLocks noGrp="1"/>
          </p:cNvSpPr>
          <p:nvPr>
            <p:ph type="title"/>
          </p:nvPr>
        </p:nvSpPr>
        <p:spPr>
          <a:xfrm>
            <a:off x="155320" y="184942"/>
            <a:ext cx="88431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500"/>
              <a:buNone/>
            </a:pPr>
            <a:r>
              <a:rPr lang="fr" sz="3000"/>
              <a:t>Elaboration des statuts SCIC - Planning 2019-2020</a:t>
            </a:r>
            <a:endParaRPr sz="3000"/>
          </a:p>
        </p:txBody>
      </p:sp>
      <p:sp>
        <p:nvSpPr>
          <p:cNvPr id="243" name="Google Shape;243;p36"/>
          <p:cNvSpPr/>
          <p:nvPr/>
        </p:nvSpPr>
        <p:spPr>
          <a:xfrm>
            <a:off x="3421781" y="1463663"/>
            <a:ext cx="729300" cy="34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</a:rPr>
              <a:t>20 Déc.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44" name="Google Shape;244;p36"/>
          <p:cNvSpPr/>
          <p:nvPr/>
        </p:nvSpPr>
        <p:spPr>
          <a:xfrm>
            <a:off x="352525" y="1461881"/>
            <a:ext cx="715800" cy="34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</a:rPr>
              <a:t>11 Sept</a:t>
            </a:r>
            <a:r>
              <a:rPr lang="fr" sz="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5" name="Google Shape;245;p36"/>
          <p:cNvCxnSpPr/>
          <p:nvPr/>
        </p:nvCxnSpPr>
        <p:spPr>
          <a:xfrm>
            <a:off x="1212627" y="1635136"/>
            <a:ext cx="212250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6" name="Google Shape;246;p36"/>
          <p:cNvSpPr/>
          <p:nvPr/>
        </p:nvSpPr>
        <p:spPr>
          <a:xfrm>
            <a:off x="6954150" y="1452150"/>
            <a:ext cx="729300" cy="346500"/>
          </a:xfrm>
          <a:prstGeom prst="hexagon">
            <a:avLst>
              <a:gd name="adj" fmla="val 25000"/>
              <a:gd name="vf" fmla="val 115470"/>
            </a:avLst>
          </a:prstGeom>
          <a:solidFill>
            <a:schemeClr val="accent1"/>
          </a:solidFill>
          <a:ln w="25400" cap="flat" cmpd="sng">
            <a:solidFill>
              <a:srgbClr val="42719B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chemeClr val="lt1"/>
                </a:solidFill>
              </a:rPr>
              <a:t>Fin Mars</a:t>
            </a:r>
            <a:endParaRPr sz="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7" name="Google Shape;247;p36"/>
          <p:cNvCxnSpPr/>
          <p:nvPr/>
        </p:nvCxnSpPr>
        <p:spPr>
          <a:xfrm>
            <a:off x="4214506" y="1635136"/>
            <a:ext cx="2751900" cy="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48" name="Google Shape;248;p36"/>
          <p:cNvSpPr/>
          <p:nvPr/>
        </p:nvSpPr>
        <p:spPr>
          <a:xfrm>
            <a:off x="4862825" y="1455758"/>
            <a:ext cx="1495500" cy="34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 b="0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Constitution du capital</a:t>
            </a: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49" name="Google Shape;249;p36"/>
          <p:cNvCxnSpPr/>
          <p:nvPr/>
        </p:nvCxnSpPr>
        <p:spPr>
          <a:xfrm>
            <a:off x="7915275" y="1629417"/>
            <a:ext cx="1083000" cy="30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50" name="Google Shape;250;p36"/>
          <p:cNvSpPr/>
          <p:nvPr/>
        </p:nvSpPr>
        <p:spPr>
          <a:xfrm>
            <a:off x="1497250" y="1463663"/>
            <a:ext cx="1495500" cy="34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2060"/>
                </a:solidFill>
              </a:rPr>
              <a:t>Elaboration des statuts</a:t>
            </a: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1" name="Google Shape;251;p36"/>
          <p:cNvSpPr/>
          <p:nvPr/>
        </p:nvSpPr>
        <p:spPr>
          <a:xfrm>
            <a:off x="7764841" y="1457759"/>
            <a:ext cx="1275600" cy="346500"/>
          </a:xfrm>
          <a:prstGeom prst="roundRect">
            <a:avLst>
              <a:gd name="adj" fmla="val 16667"/>
            </a:avLst>
          </a:prstGeom>
          <a:solidFill>
            <a:schemeClr val="lt1"/>
          </a:solidFill>
          <a:ln w="254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>
                <a:solidFill>
                  <a:srgbClr val="002060"/>
                </a:solidFill>
              </a:rPr>
              <a:t>Création de la structure </a:t>
            </a:r>
            <a:endParaRPr sz="800" b="0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36"/>
          <p:cNvSpPr txBox="1"/>
          <p:nvPr/>
        </p:nvSpPr>
        <p:spPr>
          <a:xfrm>
            <a:off x="250355" y="4782675"/>
            <a:ext cx="1376100" cy="25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68575" rIns="68575" bIns="6857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sz="800"/>
              <a:t>Mise à jour 10/09/2019 </a:t>
            </a:r>
            <a:endParaRPr sz="800"/>
          </a:p>
        </p:txBody>
      </p:sp>
      <p:sp>
        <p:nvSpPr>
          <p:cNvPr id="253" name="Google Shape;253;p36"/>
          <p:cNvSpPr/>
          <p:nvPr/>
        </p:nvSpPr>
        <p:spPr>
          <a:xfrm>
            <a:off x="2240218" y="3085382"/>
            <a:ext cx="803100" cy="838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Web Conférence 2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les statuts de la SCIC 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(13 nov.)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254" name="Google Shape;254;p36"/>
          <p:cNvCxnSpPr/>
          <p:nvPr/>
        </p:nvCxnSpPr>
        <p:spPr>
          <a:xfrm rot="10800000">
            <a:off x="2641726" y="2733920"/>
            <a:ext cx="0" cy="3321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55" name="Google Shape;255;p36"/>
          <p:cNvSpPr/>
          <p:nvPr/>
        </p:nvSpPr>
        <p:spPr>
          <a:xfrm>
            <a:off x="1050506" y="3085382"/>
            <a:ext cx="849300" cy="838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Web Conférence 1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la transformation d’Apidae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(10 Octobre.)</a:t>
            </a:r>
            <a:endParaRPr sz="700">
              <a:solidFill>
                <a:schemeClr val="lt1"/>
              </a:solidFill>
            </a:endParaRPr>
          </a:p>
        </p:txBody>
      </p:sp>
      <p:cxnSp>
        <p:nvCxnSpPr>
          <p:cNvPr id="256" name="Google Shape;256;p36"/>
          <p:cNvCxnSpPr/>
          <p:nvPr/>
        </p:nvCxnSpPr>
        <p:spPr>
          <a:xfrm rot="10800000">
            <a:off x="1455450" y="2733920"/>
            <a:ext cx="0" cy="332100"/>
          </a:xfrm>
          <a:prstGeom prst="straightConnector1">
            <a:avLst/>
          </a:prstGeom>
          <a:noFill/>
          <a:ln w="9525" cap="flat" cmpd="sng">
            <a:solidFill>
              <a:srgbClr val="5597D3"/>
            </a:solidFill>
            <a:prstDash val="solid"/>
            <a:round/>
            <a:headEnd type="none" w="sm" len="sm"/>
            <a:tailEnd type="triangle" w="med" len="med"/>
          </a:ln>
        </p:spPr>
      </p:cxnSp>
      <p:grpSp>
        <p:nvGrpSpPr>
          <p:cNvPr id="257" name="Google Shape;257;p36"/>
          <p:cNvGrpSpPr/>
          <p:nvPr/>
        </p:nvGrpSpPr>
        <p:grpSpPr>
          <a:xfrm>
            <a:off x="439508" y="2003372"/>
            <a:ext cx="8274532" cy="698184"/>
            <a:chOff x="8494" y="2218776"/>
            <a:chExt cx="11032709" cy="930912"/>
          </a:xfrm>
        </p:grpSpPr>
        <p:sp>
          <p:nvSpPr>
            <p:cNvPr id="258" name="Google Shape;258;p36"/>
            <p:cNvSpPr/>
            <p:nvPr/>
          </p:nvSpPr>
          <p:spPr>
            <a:xfrm>
              <a:off x="8494" y="2218776"/>
              <a:ext cx="1173600" cy="9309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Workshop 1 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Une SCIC 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Les bases </a:t>
              </a:r>
              <a:br>
                <a:rPr lang="fr" sz="800">
                  <a:solidFill>
                    <a:schemeClr val="lt1"/>
                  </a:solidFill>
                </a:rPr>
              </a:br>
              <a:r>
                <a:rPr lang="fr" sz="800">
                  <a:solidFill>
                    <a:schemeClr val="lt1"/>
                  </a:solidFill>
                </a:rPr>
                <a:t>(11 Sept.)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259" name="Google Shape;259;p36"/>
            <p:cNvSpPr/>
            <p:nvPr/>
          </p:nvSpPr>
          <p:spPr>
            <a:xfrm>
              <a:off x="1299568" y="2538616"/>
              <a:ext cx="248700" cy="291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36"/>
            <p:cNvSpPr txBox="1"/>
            <p:nvPr/>
          </p:nvSpPr>
          <p:spPr>
            <a:xfrm>
              <a:off x="1299568" y="2596832"/>
              <a:ext cx="174300" cy="1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1" name="Google Shape;261;p36"/>
            <p:cNvSpPr/>
            <p:nvPr/>
          </p:nvSpPr>
          <p:spPr>
            <a:xfrm>
              <a:off x="1651679" y="2218776"/>
              <a:ext cx="1173600" cy="9309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8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Workshop 2 SCIC Apidae Statuts V1 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(22 oct.)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100"/>
            </a:p>
          </p:txBody>
        </p:sp>
        <p:sp>
          <p:nvSpPr>
            <p:cNvPr id="262" name="Google Shape;262;p36"/>
            <p:cNvSpPr/>
            <p:nvPr/>
          </p:nvSpPr>
          <p:spPr>
            <a:xfrm>
              <a:off x="2942753" y="2538616"/>
              <a:ext cx="248700" cy="291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36"/>
            <p:cNvSpPr txBox="1"/>
            <p:nvPr/>
          </p:nvSpPr>
          <p:spPr>
            <a:xfrm>
              <a:off x="2942753" y="2596832"/>
              <a:ext cx="174300" cy="1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4" name="Google Shape;264;p36"/>
            <p:cNvSpPr/>
            <p:nvPr/>
          </p:nvSpPr>
          <p:spPr>
            <a:xfrm>
              <a:off x="3294864" y="2218776"/>
              <a:ext cx="1173600" cy="9309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Workshop 3 SCIC Apidae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Statuts V2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(26 nov.)</a:t>
              </a:r>
              <a:endParaRPr sz="1100"/>
            </a:p>
          </p:txBody>
        </p:sp>
        <p:sp>
          <p:nvSpPr>
            <p:cNvPr id="265" name="Google Shape;265;p36"/>
            <p:cNvSpPr/>
            <p:nvPr/>
          </p:nvSpPr>
          <p:spPr>
            <a:xfrm>
              <a:off x="4585938" y="2538616"/>
              <a:ext cx="248700" cy="291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36"/>
            <p:cNvSpPr txBox="1"/>
            <p:nvPr/>
          </p:nvSpPr>
          <p:spPr>
            <a:xfrm>
              <a:off x="4585938" y="2596832"/>
              <a:ext cx="174300" cy="1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67" name="Google Shape;267;p36"/>
            <p:cNvSpPr/>
            <p:nvPr/>
          </p:nvSpPr>
          <p:spPr>
            <a:xfrm>
              <a:off x="4938049" y="2233901"/>
              <a:ext cx="1173600" cy="900600"/>
            </a:xfrm>
            <a:prstGeom prst="roundRect">
              <a:avLst>
                <a:gd name="adj" fmla="val 10000"/>
              </a:avLst>
            </a:prstGeom>
            <a:solidFill>
              <a:srgbClr val="BA06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36"/>
            <p:cNvSpPr txBox="1"/>
            <p:nvPr/>
          </p:nvSpPr>
          <p:spPr>
            <a:xfrm>
              <a:off x="4964424" y="2260276"/>
              <a:ext cx="1121100" cy="847800"/>
            </a:xfrm>
            <a:prstGeom prst="rect">
              <a:avLst/>
            </a:prstGeom>
            <a:solidFill>
              <a:srgbClr val="BA0682"/>
            </a:solidFill>
            <a:ln>
              <a:noFill/>
            </a:ln>
          </p:spPr>
          <p:txBody>
            <a:bodyPr spcFirstLastPara="1" wrap="square" lIns="31425" tIns="31425" rIns="31425" bIns="3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Accord sur les statuts par chaque membre du ComEx</a:t>
              </a:r>
              <a:endParaRPr sz="800">
                <a:solidFill>
                  <a:schemeClr val="lt1"/>
                </a:solidFill>
              </a:endParaRPr>
            </a:p>
          </p:txBody>
        </p:sp>
        <p:sp>
          <p:nvSpPr>
            <p:cNvPr id="269" name="Google Shape;269;p36"/>
            <p:cNvSpPr/>
            <p:nvPr/>
          </p:nvSpPr>
          <p:spPr>
            <a:xfrm>
              <a:off x="6229123" y="2538616"/>
              <a:ext cx="248700" cy="291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36"/>
            <p:cNvSpPr txBox="1"/>
            <p:nvPr/>
          </p:nvSpPr>
          <p:spPr>
            <a:xfrm>
              <a:off x="6229123" y="2596832"/>
              <a:ext cx="174300" cy="1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1" name="Google Shape;271;p36"/>
            <p:cNvSpPr/>
            <p:nvPr/>
          </p:nvSpPr>
          <p:spPr>
            <a:xfrm>
              <a:off x="6612596" y="2218788"/>
              <a:ext cx="2785200" cy="930900"/>
            </a:xfrm>
            <a:prstGeom prst="roundRect">
              <a:avLst>
                <a:gd name="adj" fmla="val 10000"/>
              </a:avLst>
            </a:prstGeom>
            <a:solidFill>
              <a:schemeClr val="accent6"/>
            </a:solidFill>
            <a:ln w="25400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Acte d’engagement des membres du réseau </a:t>
              </a:r>
              <a:endParaRPr sz="1100">
                <a:solidFill>
                  <a:schemeClr val="dk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Objectif de lancement </a:t>
              </a:r>
              <a:endParaRPr sz="800">
                <a:solidFill>
                  <a:schemeClr val="lt1"/>
                </a:solidFill>
              </a:endParaRPr>
            </a:p>
            <a:p>
              <a:pPr marL="0" lvl="0" indent="0" algn="ctr" rtl="0">
                <a:lnSpc>
                  <a:spcPct val="90000"/>
                </a:lnSpc>
                <a:spcBef>
                  <a:spcPts val="30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3 régions - 2 sponsors - 100 membres </a:t>
              </a:r>
              <a:endParaRPr sz="1100">
                <a:solidFill>
                  <a:schemeClr val="dk1"/>
                </a:solidFill>
              </a:endParaRPr>
            </a:p>
          </p:txBody>
        </p:sp>
        <p:sp>
          <p:nvSpPr>
            <p:cNvPr id="272" name="Google Shape;272;p36"/>
            <p:cNvSpPr/>
            <p:nvPr/>
          </p:nvSpPr>
          <p:spPr>
            <a:xfrm>
              <a:off x="9515492" y="2538616"/>
              <a:ext cx="248700" cy="291000"/>
            </a:xfrm>
            <a:prstGeom prst="rightArrow">
              <a:avLst>
                <a:gd name="adj1" fmla="val 60000"/>
                <a:gd name="adj2" fmla="val 50000"/>
              </a:avLst>
            </a:prstGeom>
            <a:solidFill>
              <a:srgbClr val="B3CAE7"/>
            </a:solidFill>
            <a:ln>
              <a:noFill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36"/>
            <p:cNvSpPr txBox="1"/>
            <p:nvPr/>
          </p:nvSpPr>
          <p:spPr>
            <a:xfrm>
              <a:off x="9515492" y="2596832"/>
              <a:ext cx="174300" cy="174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  <p:sp>
          <p:nvSpPr>
            <p:cNvPr id="274" name="Google Shape;274;p36"/>
            <p:cNvSpPr/>
            <p:nvPr/>
          </p:nvSpPr>
          <p:spPr>
            <a:xfrm>
              <a:off x="9867603" y="2218776"/>
              <a:ext cx="1173600" cy="930900"/>
            </a:xfrm>
            <a:prstGeom prst="roundRect">
              <a:avLst>
                <a:gd name="adj" fmla="val 10000"/>
              </a:avLst>
            </a:prstGeom>
            <a:solidFill>
              <a:srgbClr val="BA0682"/>
            </a:solidFill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68575" tIns="68575" rIns="68575" bIns="6857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36"/>
            <p:cNvSpPr txBox="1"/>
            <p:nvPr/>
          </p:nvSpPr>
          <p:spPr>
            <a:xfrm>
              <a:off x="9894864" y="2246037"/>
              <a:ext cx="1119300" cy="876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31425" tIns="31425" rIns="31425" bIns="31425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AG Constitutive de la structure</a:t>
              </a:r>
              <a:endParaRPr sz="800">
                <a:solidFill>
                  <a:schemeClr val="lt1"/>
                </a:solidFill>
              </a:endParaRPr>
            </a:p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fr" sz="800">
                  <a:solidFill>
                    <a:schemeClr val="lt1"/>
                  </a:solidFill>
                </a:rPr>
                <a:t>(26 Mars)</a:t>
              </a:r>
              <a:endParaRPr sz="800">
                <a:solidFill>
                  <a:schemeClr val="lt1"/>
                </a:solidFill>
              </a:endParaRPr>
            </a:p>
          </p:txBody>
        </p:sp>
      </p:grpSp>
      <p:sp>
        <p:nvSpPr>
          <p:cNvPr id="276" name="Google Shape;276;p36"/>
          <p:cNvSpPr/>
          <p:nvPr/>
        </p:nvSpPr>
        <p:spPr>
          <a:xfrm>
            <a:off x="5700713" y="3085388"/>
            <a:ext cx="1495500" cy="838500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25400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10  web conférences réseau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sur les modalités de  prise de participation dans la structure</a:t>
            </a:r>
            <a:endParaRPr sz="700">
              <a:solidFill>
                <a:schemeClr val="lt1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fr" sz="700">
                <a:solidFill>
                  <a:schemeClr val="lt1"/>
                </a:solidFill>
              </a:rPr>
              <a:t>(Janvier - Février - mars</a:t>
            </a:r>
            <a:br>
              <a:rPr lang="fr" sz="700">
                <a:solidFill>
                  <a:schemeClr val="lt1"/>
                </a:solidFill>
              </a:rPr>
            </a:br>
            <a:r>
              <a:rPr lang="fr" sz="700">
                <a:solidFill>
                  <a:schemeClr val="lt1"/>
                </a:solidFill>
              </a:rPr>
              <a:t>1er et 3ème lundi </a:t>
            </a:r>
            <a:br>
              <a:rPr lang="fr" sz="700">
                <a:solidFill>
                  <a:schemeClr val="lt1"/>
                </a:solidFill>
              </a:rPr>
            </a:br>
            <a:r>
              <a:rPr lang="fr" sz="700">
                <a:solidFill>
                  <a:schemeClr val="lt1"/>
                </a:solidFill>
              </a:rPr>
              <a:t>2ème et 4ème jeudi)</a:t>
            </a:r>
            <a:endParaRPr sz="7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Apidae-PPT-masqu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598</TotalTime>
  <Words>1001</Words>
  <Application>Microsoft Office PowerPoint</Application>
  <PresentationFormat>Affichage à l'écran (16:9)</PresentationFormat>
  <Paragraphs>259</Paragraphs>
  <Slides>16</Slides>
  <Notes>16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16</vt:i4>
      </vt:variant>
    </vt:vector>
  </HeadingPairs>
  <TitlesOfParts>
    <vt:vector size="21" baseType="lpstr">
      <vt:lpstr>Calibri</vt:lpstr>
      <vt:lpstr>Arial</vt:lpstr>
      <vt:lpstr>Questrial</vt:lpstr>
      <vt:lpstr>Apidae-PPT-masque</vt:lpstr>
      <vt:lpstr>Thème Office</vt:lpstr>
      <vt:lpstr>Présentation PowerPoint</vt:lpstr>
      <vt:lpstr>Présentation du réseau</vt:lpstr>
      <vt:lpstr>Présentation PowerPoint</vt:lpstr>
      <vt:lpstr>Les chiffres clés du réseau </vt:lpstr>
      <vt:lpstr>L’ambition d’Apidae</vt:lpstr>
      <vt:lpstr>La création d’une structure pour porter le réseau </vt:lpstr>
      <vt:lpstr>Pourquoi créer une structure autonome ?</vt:lpstr>
      <vt:lpstr>Qu’est ce qu’une SCIC ?</vt:lpstr>
      <vt:lpstr>Elaboration des statuts SCIC - Planning 2019-2020</vt:lpstr>
      <vt:lpstr>Evolution de la plateforme de travail </vt:lpstr>
      <vt:lpstr>Présentation PowerPoint</vt:lpstr>
      <vt:lpstr>Les points clés du projet </vt:lpstr>
      <vt:lpstr>Restons en contact...</vt:lpstr>
      <vt:lpstr>Les animateurs</vt:lpstr>
      <vt:lpstr>Les sites</vt:lpstr>
      <vt:lpstr>Les réseaux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Benjamin Fontaine</dc:creator>
  <cp:lastModifiedBy>Benjamin Fontaine</cp:lastModifiedBy>
  <cp:revision>20</cp:revision>
  <cp:lastPrinted>2019-11-06T14:30:32Z</cp:lastPrinted>
  <dcterms:modified xsi:type="dcterms:W3CDTF">2019-11-06T14:57:50Z</dcterms:modified>
</cp:coreProperties>
</file>