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eg" ContentType="image/jpeg"/>
  <Override PartName="/ppt/media/image28.png" ContentType="image/png"/>
  <Override PartName="/ppt/media/image1.jpeg" ContentType="image/jpeg"/>
  <Override PartName="/ppt/media/image3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21.png" ContentType="image/png"/>
  <Override PartName="/ppt/media/image6.jpeg" ContentType="image/jpeg"/>
  <Override PartName="/ppt/media/image31.png" ContentType="image/png"/>
  <Override PartName="/ppt/media/image7.jpeg" ContentType="image/jpeg"/>
  <Override PartName="/ppt/media/image41.png" ContentType="image/png"/>
  <Override PartName="/ppt/media/image8.jpeg" ContentType="image/jpeg"/>
  <Override PartName="/ppt/media/image10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35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jpeg" ContentType="image/jpeg"/>
  <Override PartName="/ppt/media/image34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3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 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00CB5D0-2795-41EA-8928-054E67839A9E}" type="slidenum">
              <a:rPr b="0" lang="fr-FR" sz="1400" spc="-1" strike="noStrike">
                <a:latin typeface="Times New Roman"/>
              </a:rPr>
              <a:t>1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rmAutofit fontScale="42000"/>
          </a:bodyPr>
          <a:p>
            <a:pPr marL="216000" indent="-216000"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Notre projet s’organise en 3 axes :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1 - répondre aux besoins métiers pour la gestion et la valorisation de notre réseau d’itinéraires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2 - satisfaire les attentes de nos partenaires et avoir une offre correspondant au marché, donc aux besoins du public en proposant une offre globale et « à la carte ».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3 – proposer une offre de produits et services marchands ou non marchands de qualité, fiables et constamment à jour.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fr-FR" sz="2000" spc="-1" strike="noStrike">
                <a:latin typeface="Arial"/>
              </a:rPr>
              <a:t>Il s’agit là de présenter le concept général du programme numérique. Nous avons phasé la mise en œuvre pour que les informations soient respectivement :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000" spc="-1" strike="noStrike">
                <a:latin typeface="Arial"/>
              </a:rPr>
              <a:t>Collectées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000" spc="-1" strike="noStrike">
                <a:latin typeface="Arial"/>
              </a:rPr>
              <a:t>Traitées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000" spc="-1" strike="noStrike">
                <a:latin typeface="Arial"/>
              </a:rPr>
              <a:t>Exploitées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000" spc="-1" strike="noStrike">
                <a:latin typeface="Arial"/>
              </a:rPr>
              <a:t>Diffusées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2000" spc="-1" strike="noStrike">
                <a:latin typeface="Arial"/>
              </a:rPr>
              <a:t>partagées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F19880D-0E91-4D17-9345-AAD8C6C920DC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fr-FR" sz="2000" spc="-1" strike="noStrike">
              <a:latin typeface="Arial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7880A61-138F-49B6-A0BB-B3A6F56167E5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835640" y="0"/>
            <a:ext cx="6679440" cy="324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835640" y="0"/>
            <a:ext cx="6679440" cy="324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1835640" y="0"/>
            <a:ext cx="6679440" cy="324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835640" y="0"/>
            <a:ext cx="6679440" cy="324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7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fr-FR" sz="33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0E074C3-16D0-4814-B173-8AFB9D3E4DD3}" type="datetime1">
              <a:rPr b="0" lang="fr-FR" sz="900" spc="-1" strike="noStrike">
                <a:solidFill>
                  <a:srgbClr val="8b8b8b"/>
                </a:solidFill>
                <a:latin typeface="Calibri"/>
              </a:rPr>
              <a:t>06/11/2019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43D48A0-0A1B-4165-A1FD-8807354541F3}" type="slidenum">
              <a:rPr b="0" lang="fr-FR" sz="900" spc="-1" strike="noStrike">
                <a:solidFill>
                  <a:srgbClr val="8b8b8b"/>
                </a:solidFill>
                <a:latin typeface="Calibri"/>
              </a:rPr>
              <a:t>5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7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fr-FR" sz="45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951DD7E-F028-41EB-8EC0-AAC2684FFA48}" type="datetime1">
              <a:rPr b="0" lang="fr-FR" sz="900" spc="-1" strike="noStrike">
                <a:solidFill>
                  <a:srgbClr val="8b8b8b"/>
                </a:solidFill>
                <a:latin typeface="Calibri"/>
              </a:rPr>
              <a:t>06/11/2019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15B6DCF-E403-44A6-AFAF-07228BF525EF}" type="slidenum">
              <a:rPr b="0" lang="fr-FR" sz="9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7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50920" y="0"/>
            <a:ext cx="8639640" cy="75564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  <a:spcBef>
                <a:spcPts val="561"/>
              </a:spcBef>
            </a:pPr>
            <a:r>
              <a:rPr b="0" lang="fr-FR" sz="2800" spc="-1" strike="noStrike">
                <a:solidFill>
                  <a:srgbClr val="ffffff"/>
                </a:solidFill>
                <a:latin typeface="Berlin Sans FB"/>
              </a:rPr>
              <a:t>Cliquez pour modifier le style du titre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/>
          </p:nvPr>
        </p:nvSpPr>
        <p:spPr>
          <a:xfrm>
            <a:off x="8423280" y="4675320"/>
            <a:ext cx="720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09C755C-4E4B-4A30-8CE3-AEFE765AB514}" type="slidenum">
              <a:rPr b="0" lang="fr-FR" sz="1200" spc="-1" strike="noStrike">
                <a:solidFill>
                  <a:srgbClr val="8b8b8b"/>
                </a:solidFill>
                <a:latin typeface="Berlin Sans FB"/>
              </a:rPr>
              <a:t>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1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7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835640" y="0"/>
            <a:ext cx="6679440" cy="699120"/>
          </a:xfrm>
          <a:prstGeom prst="rect">
            <a:avLst/>
          </a:prstGeom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libri Light"/>
              </a:rPr>
              <a:t>Modifiez le style du titre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100" spc="-1" strike="noStrike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85716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lvl="3" marL="120024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  <a:p>
            <a:pPr lvl="4" marL="154296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308DE75-16EC-4B35-8B64-C947330145B6}" type="datetime1">
              <a:rPr b="0" lang="fr-FR" sz="900" spc="-1" strike="noStrike">
                <a:solidFill>
                  <a:srgbClr val="8b8b8b"/>
                </a:solidFill>
                <a:latin typeface="Calibri"/>
              </a:rPr>
              <a:t>06/11/2019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B16795D-8861-4289-A1DF-A3E2B234C7A5}" type="slidenum">
              <a:rPr b="0" lang="fr-FR" sz="9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4.xml"/><Relationship Id="rId9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jpeg"/><Relationship Id="rId18" Type="http://schemas.openxmlformats.org/officeDocument/2006/relationships/slideLayout" Target="../slideLayouts/slideLayout25.xml"/><Relationship Id="rId1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3564000" y="2067840"/>
            <a:ext cx="5328360" cy="252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548235"/>
                </a:solidFill>
                <a:latin typeface="Calibri"/>
              </a:rPr>
              <a:t>Programme Numérique Fédéral</a:t>
            </a: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548235"/>
                </a:solidFill>
                <a:latin typeface="Calibri"/>
              </a:rPr>
              <a:t>Rencontres Geotrek 2019, Nîmes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548235"/>
                </a:solidFill>
                <a:latin typeface="Calibri"/>
              </a:rPr>
              <a:t> 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2F9EDAD-11BA-4365-82F0-4FE1225F50AE}" type="slidenum">
              <a:rPr b="0" lang="fr-FR" sz="9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fr-FR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1"/>
          <p:cNvSpPr/>
          <p:nvPr/>
        </p:nvSpPr>
        <p:spPr>
          <a:xfrm flipH="1">
            <a:off x="6840000" y="1653480"/>
            <a:ext cx="270360" cy="43236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4248000" y="3694680"/>
            <a:ext cx="1403280" cy="53892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Calibri"/>
              </a:rPr>
              <a:t>Randonneurs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 rot="11020200">
            <a:off x="2844360" y="788040"/>
            <a:ext cx="3671640" cy="105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360">
            <a:solidFill>
              <a:srgbClr val="000000"/>
            </a:solidFill>
            <a:miter/>
          </a:ln>
          <a:effectLst>
            <a:outerShdw algn="ctr" dir="2700000" dist="107423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8" name="CustomShape 4"/>
          <p:cNvSpPr/>
          <p:nvPr/>
        </p:nvSpPr>
        <p:spPr>
          <a:xfrm>
            <a:off x="3772800" y="932400"/>
            <a:ext cx="200232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Calibri"/>
              </a:rPr>
              <a:t>SYSTEMES D’INFORMATIONS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5274360" y="2518200"/>
            <a:ext cx="1403280" cy="3236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Calibri"/>
              </a:rPr>
              <a:t>Sites fédéraux </a:t>
            </a:r>
            <a:endParaRPr b="0" lang="fr-F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Calibri"/>
              </a:rPr>
              <a:t>(FFRando, comités, …)</a:t>
            </a:r>
            <a:endParaRPr b="0" lang="fr-FR" sz="1050" spc="-1" strike="noStrike"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6840000" y="2518200"/>
            <a:ext cx="1079640" cy="3236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Calibri"/>
              </a:rPr>
              <a:t>Sites partenaires</a:t>
            </a:r>
            <a:endParaRPr b="0" lang="fr-FR" sz="105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3707640" y="2571840"/>
            <a:ext cx="1134360" cy="3236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Calibri"/>
              </a:rPr>
              <a:t>Publiweb</a:t>
            </a:r>
            <a:endParaRPr b="0" lang="fr-FR" sz="1050" spc="-1" strike="noStrike">
              <a:latin typeface="Arial"/>
            </a:endParaRPr>
          </a:p>
        </p:txBody>
      </p:sp>
      <p:sp>
        <p:nvSpPr>
          <p:cNvPr id="182" name="CustomShape 8"/>
          <p:cNvSpPr/>
          <p:nvPr/>
        </p:nvSpPr>
        <p:spPr>
          <a:xfrm>
            <a:off x="1656000" y="3694680"/>
            <a:ext cx="1403280" cy="53892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Calibri"/>
              </a:rPr>
              <a:t>Réseau fédéral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83" name="CustomShape 9"/>
          <p:cNvSpPr/>
          <p:nvPr/>
        </p:nvSpPr>
        <p:spPr>
          <a:xfrm>
            <a:off x="6300720" y="3694680"/>
            <a:ext cx="1403280" cy="53892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rIns="0" tIns="45000" bIns="45000" anchor="ctr"/>
          <a:p>
            <a:pPr algn="ctr">
              <a:lnSpc>
                <a:spcPct val="100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Calibri"/>
              </a:rPr>
              <a:t>Partenaires </a:t>
            </a:r>
            <a:r>
              <a:rPr b="1" lang="fr-FR" sz="980" spc="-1" strike="noStrike">
                <a:solidFill>
                  <a:srgbClr val="000000"/>
                </a:solidFill>
                <a:latin typeface="Calibri"/>
              </a:rPr>
              <a:t>(collectivités, …)</a:t>
            </a:r>
            <a:endParaRPr b="0" lang="fr-FR" sz="980" spc="-1" strike="noStrike">
              <a:latin typeface="Arial"/>
            </a:endParaRPr>
          </a:p>
        </p:txBody>
      </p:sp>
      <p:grpSp>
        <p:nvGrpSpPr>
          <p:cNvPr id="184" name="Group 10"/>
          <p:cNvGrpSpPr/>
          <p:nvPr/>
        </p:nvGrpSpPr>
        <p:grpSpPr>
          <a:xfrm>
            <a:off x="3113640" y="1221480"/>
            <a:ext cx="432000" cy="335880"/>
            <a:chOff x="3113640" y="1221480"/>
            <a:chExt cx="432000" cy="335880"/>
          </a:xfrm>
        </p:grpSpPr>
        <p:sp>
          <p:nvSpPr>
            <p:cNvPr id="185" name="CustomShape 11"/>
            <p:cNvSpPr/>
            <p:nvPr/>
          </p:nvSpPr>
          <p:spPr>
            <a:xfrm>
              <a:off x="3113640" y="1221480"/>
              <a:ext cx="432000" cy="324720"/>
            </a:xfrm>
            <a:prstGeom prst="can">
              <a:avLst>
                <a:gd name="adj" fmla="val 25000"/>
              </a:avLst>
            </a:prstGeom>
            <a:solidFill>
              <a:srgbClr val="7dc4c9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CustomShape 12"/>
            <p:cNvSpPr/>
            <p:nvPr/>
          </p:nvSpPr>
          <p:spPr>
            <a:xfrm>
              <a:off x="3170520" y="1329840"/>
              <a:ext cx="338040" cy="2275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fr-FR" sz="900" spc="-1" strike="noStrike">
                  <a:solidFill>
                    <a:srgbClr val="000000"/>
                  </a:solidFill>
                  <a:latin typeface="Calibri"/>
                </a:rPr>
                <a:t>SIG</a:t>
              </a:r>
              <a:endParaRPr b="0" lang="fr-FR" sz="900" spc="-1" strike="noStrike">
                <a:latin typeface="Arial"/>
              </a:endParaRPr>
            </a:p>
          </p:txBody>
        </p:sp>
      </p:grpSp>
      <p:grpSp>
        <p:nvGrpSpPr>
          <p:cNvPr id="187" name="Group 13"/>
          <p:cNvGrpSpPr/>
          <p:nvPr/>
        </p:nvGrpSpPr>
        <p:grpSpPr>
          <a:xfrm>
            <a:off x="3901680" y="1221480"/>
            <a:ext cx="981360" cy="419400"/>
            <a:chOff x="3901680" y="1221480"/>
            <a:chExt cx="981360" cy="419400"/>
          </a:xfrm>
        </p:grpSpPr>
        <p:sp>
          <p:nvSpPr>
            <p:cNvPr id="188" name="CustomShape 14"/>
            <p:cNvSpPr/>
            <p:nvPr/>
          </p:nvSpPr>
          <p:spPr>
            <a:xfrm>
              <a:off x="3945600" y="1221480"/>
              <a:ext cx="864000" cy="378360"/>
            </a:xfrm>
            <a:prstGeom prst="can">
              <a:avLst>
                <a:gd name="adj" fmla="val 25000"/>
              </a:avLst>
            </a:prstGeom>
            <a:solidFill>
              <a:srgbClr val="7dc4c9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CustomShape 15"/>
            <p:cNvSpPr/>
            <p:nvPr/>
          </p:nvSpPr>
          <p:spPr>
            <a:xfrm>
              <a:off x="3901680" y="1276200"/>
              <a:ext cx="981360" cy="364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fr-FR" sz="900" spc="-1" strike="noStrike">
                  <a:solidFill>
                    <a:srgbClr val="000000"/>
                  </a:solidFill>
                  <a:latin typeface="Calibri"/>
                </a:rPr>
                <a:t>Base de données</a:t>
              </a:r>
              <a:endParaRPr b="0" lang="fr-FR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fr-FR" sz="900" spc="-1" strike="noStrike">
                  <a:solidFill>
                    <a:srgbClr val="000000"/>
                  </a:solidFill>
                  <a:latin typeface="Calibri"/>
                </a:rPr>
                <a:t>éditoriale</a:t>
              </a:r>
              <a:endParaRPr b="0" lang="fr-FR" sz="900" spc="-1" strike="noStrike">
                <a:latin typeface="Arial"/>
              </a:endParaRPr>
            </a:p>
          </p:txBody>
        </p:sp>
      </p:grpSp>
      <p:grpSp>
        <p:nvGrpSpPr>
          <p:cNvPr id="190" name="Group 16"/>
          <p:cNvGrpSpPr/>
          <p:nvPr/>
        </p:nvGrpSpPr>
        <p:grpSpPr>
          <a:xfrm>
            <a:off x="5097600" y="1238400"/>
            <a:ext cx="1006920" cy="419400"/>
            <a:chOff x="5097600" y="1238400"/>
            <a:chExt cx="1006920" cy="419400"/>
          </a:xfrm>
        </p:grpSpPr>
        <p:sp>
          <p:nvSpPr>
            <p:cNvPr id="191" name="CustomShape 17"/>
            <p:cNvSpPr/>
            <p:nvPr/>
          </p:nvSpPr>
          <p:spPr>
            <a:xfrm>
              <a:off x="5166000" y="1238400"/>
              <a:ext cx="864000" cy="378360"/>
            </a:xfrm>
            <a:prstGeom prst="can">
              <a:avLst>
                <a:gd name="adj" fmla="val 25000"/>
              </a:avLst>
            </a:prstGeom>
            <a:solidFill>
              <a:srgbClr val="7dc4c9"/>
            </a:solidFill>
            <a:ln w="936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18"/>
            <p:cNvSpPr/>
            <p:nvPr/>
          </p:nvSpPr>
          <p:spPr>
            <a:xfrm>
              <a:off x="5097600" y="1293120"/>
              <a:ext cx="1006920" cy="3646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fr-FR" sz="900" spc="-1" strike="noStrike">
                  <a:solidFill>
                    <a:srgbClr val="000000"/>
                  </a:solidFill>
                  <a:latin typeface="Calibri"/>
                </a:rPr>
                <a:t>Base de données </a:t>
              </a:r>
              <a:endParaRPr b="0" lang="fr-FR" sz="9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fr-FR" sz="900" spc="-1" strike="noStrike">
                  <a:solidFill>
                    <a:srgbClr val="000000"/>
                  </a:solidFill>
                  <a:latin typeface="Calibri"/>
                </a:rPr>
                <a:t>vie fédérale</a:t>
              </a:r>
              <a:endParaRPr b="0" lang="fr-FR" sz="900" spc="-1" strike="noStrike">
                <a:latin typeface="Arial"/>
              </a:endParaRPr>
            </a:p>
          </p:txBody>
        </p:sp>
      </p:grpSp>
      <p:pic>
        <p:nvPicPr>
          <p:cNvPr id="193" name="Picture 23" descr=""/>
          <p:cNvPicPr/>
          <p:nvPr/>
        </p:nvPicPr>
        <p:blipFill>
          <a:blip r:embed="rId1"/>
          <a:stretch/>
        </p:blipFill>
        <p:spPr>
          <a:xfrm>
            <a:off x="5985360" y="2950200"/>
            <a:ext cx="639000" cy="588960"/>
          </a:xfrm>
          <a:prstGeom prst="rect">
            <a:avLst/>
          </a:prstGeom>
          <a:ln w="9360">
            <a:noFill/>
          </a:ln>
        </p:spPr>
      </p:pic>
      <p:pic>
        <p:nvPicPr>
          <p:cNvPr id="194" name="Picture 24" descr=""/>
          <p:cNvPicPr/>
          <p:nvPr/>
        </p:nvPicPr>
        <p:blipFill>
          <a:blip r:embed="rId2"/>
          <a:srcRect l="20473" t="18441" r="22216" b="7898"/>
          <a:stretch/>
        </p:blipFill>
        <p:spPr>
          <a:xfrm>
            <a:off x="5381640" y="2961000"/>
            <a:ext cx="593640" cy="572400"/>
          </a:xfrm>
          <a:prstGeom prst="rect">
            <a:avLst/>
          </a:prstGeom>
          <a:ln w="9360">
            <a:noFill/>
          </a:ln>
        </p:spPr>
      </p:pic>
      <p:grpSp>
        <p:nvGrpSpPr>
          <p:cNvPr id="195" name="Group 19"/>
          <p:cNvGrpSpPr/>
          <p:nvPr/>
        </p:nvGrpSpPr>
        <p:grpSpPr>
          <a:xfrm>
            <a:off x="1709640" y="3003840"/>
            <a:ext cx="1241640" cy="450720"/>
            <a:chOff x="1709640" y="3003840"/>
            <a:chExt cx="1241640" cy="450720"/>
          </a:xfrm>
        </p:grpSpPr>
        <p:pic>
          <p:nvPicPr>
            <p:cNvPr id="196" name="Picture 10" descr=""/>
            <p:cNvPicPr/>
            <p:nvPr/>
          </p:nvPicPr>
          <p:blipFill>
            <a:blip r:embed="rId3"/>
            <a:srcRect l="0" t="7874" r="0" b="4514"/>
            <a:stretch/>
          </p:blipFill>
          <p:spPr>
            <a:xfrm>
              <a:off x="2033640" y="3003840"/>
              <a:ext cx="917640" cy="450720"/>
            </a:xfrm>
            <a:prstGeom prst="rect">
              <a:avLst/>
            </a:prstGeom>
            <a:ln w="9360">
              <a:solidFill>
                <a:srgbClr val="00b050"/>
              </a:solidFill>
              <a:miter/>
            </a:ln>
            <a:effectLst>
              <a:outerShdw algn="bl" blurRad="76200" dir="0" kx="-1200000" rotWithShape="0" sy="23000">
                <a:srgbClr val="000000">
                  <a:alpha val="20000"/>
                </a:srgbClr>
              </a:outerShdw>
            </a:effectLst>
          </p:spPr>
        </p:pic>
        <p:pic>
          <p:nvPicPr>
            <p:cNvPr id="197" name="il_fi" descr=""/>
            <p:cNvPicPr/>
            <p:nvPr/>
          </p:nvPicPr>
          <p:blipFill>
            <a:blip r:embed="rId4"/>
            <a:stretch/>
          </p:blipFill>
          <p:spPr>
            <a:xfrm>
              <a:off x="1709640" y="3032640"/>
              <a:ext cx="332280" cy="332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98" name="Line 20"/>
            <p:cNvSpPr/>
            <p:nvPr/>
          </p:nvSpPr>
          <p:spPr>
            <a:xfrm>
              <a:off x="1958760" y="3199320"/>
              <a:ext cx="180720" cy="360"/>
            </a:xfrm>
            <a:prstGeom prst="line">
              <a:avLst/>
            </a:prstGeom>
            <a:ln w="1908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9" name="CustomShape 21"/>
          <p:cNvSpPr/>
          <p:nvPr/>
        </p:nvSpPr>
        <p:spPr>
          <a:xfrm>
            <a:off x="1143000" y="849960"/>
            <a:ext cx="184320" cy="299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22"/>
          <p:cNvSpPr/>
          <p:nvPr/>
        </p:nvSpPr>
        <p:spPr>
          <a:xfrm>
            <a:off x="1143000" y="775080"/>
            <a:ext cx="184320" cy="299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3"/>
          <p:cNvSpPr/>
          <p:nvPr/>
        </p:nvSpPr>
        <p:spPr>
          <a:xfrm>
            <a:off x="1926360" y="2409840"/>
            <a:ext cx="917640" cy="3247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050" spc="-1" strike="noStrike">
                <a:solidFill>
                  <a:srgbClr val="000000"/>
                </a:solidFill>
                <a:latin typeface="Calibri"/>
              </a:rPr>
              <a:t>Web SIG</a:t>
            </a:r>
            <a:endParaRPr b="0" lang="fr-FR" sz="1050" spc="-1" strike="noStrike">
              <a:latin typeface="Arial"/>
            </a:endParaRPr>
          </a:p>
        </p:txBody>
      </p:sp>
      <p:pic>
        <p:nvPicPr>
          <p:cNvPr id="202" name="Picture 32" descr=""/>
          <p:cNvPicPr/>
          <p:nvPr/>
        </p:nvPicPr>
        <p:blipFill>
          <a:blip r:embed="rId5"/>
          <a:srcRect l="0" t="18951" r="30454" b="7269"/>
          <a:stretch/>
        </p:blipFill>
        <p:spPr>
          <a:xfrm>
            <a:off x="7056720" y="2950200"/>
            <a:ext cx="755640" cy="600840"/>
          </a:xfrm>
          <a:prstGeom prst="rect">
            <a:avLst/>
          </a:prstGeom>
          <a:ln w="9360">
            <a:noFill/>
          </a:ln>
        </p:spPr>
      </p:pic>
      <p:sp>
        <p:nvSpPr>
          <p:cNvPr id="203" name="CustomShape 24"/>
          <p:cNvSpPr/>
          <p:nvPr/>
        </p:nvSpPr>
        <p:spPr>
          <a:xfrm>
            <a:off x="1439640" y="4288680"/>
            <a:ext cx="2106000" cy="341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11"/>
              </a:spcBef>
            </a:pPr>
            <a:r>
              <a:rPr b="0" lang="fr-FR" sz="830" spc="-1" strike="noStrike">
                <a:solidFill>
                  <a:srgbClr val="000000"/>
                </a:solidFill>
                <a:latin typeface="Calibri"/>
              </a:rPr>
              <a:t>Numérisation des données, enrichissement des tracés, actualisation permanente </a:t>
            </a:r>
            <a:endParaRPr b="0" lang="fr-FR" sz="830" spc="-1" strike="noStrike">
              <a:latin typeface="Arial"/>
            </a:endParaRPr>
          </a:p>
        </p:txBody>
      </p:sp>
      <p:sp>
        <p:nvSpPr>
          <p:cNvPr id="204" name="CustomShape 25"/>
          <p:cNvSpPr/>
          <p:nvPr/>
        </p:nvSpPr>
        <p:spPr>
          <a:xfrm>
            <a:off x="3545640" y="4288680"/>
            <a:ext cx="2591640" cy="467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11"/>
              </a:spcBef>
            </a:pPr>
            <a:r>
              <a:rPr b="0" lang="fr-FR" sz="830" spc="-1" strike="noStrike">
                <a:solidFill>
                  <a:srgbClr val="000000"/>
                </a:solidFill>
                <a:latin typeface="Calibri"/>
              </a:rPr>
              <a:t>Diversifier l’offre fédérale vers une offre multimédia pour promouvoir la pratique de la randonnée et les itinéraires</a:t>
            </a:r>
            <a:endParaRPr b="0" lang="fr-FR" sz="830" spc="-1" strike="noStrike">
              <a:latin typeface="Arial"/>
            </a:endParaRPr>
          </a:p>
        </p:txBody>
      </p:sp>
      <p:sp>
        <p:nvSpPr>
          <p:cNvPr id="205" name="CustomShape 26"/>
          <p:cNvSpPr/>
          <p:nvPr/>
        </p:nvSpPr>
        <p:spPr>
          <a:xfrm>
            <a:off x="6353280" y="4290840"/>
            <a:ext cx="1890360" cy="341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11"/>
              </a:spcBef>
            </a:pPr>
            <a:r>
              <a:rPr b="0" lang="fr-FR" sz="830" spc="-1" strike="noStrike">
                <a:solidFill>
                  <a:srgbClr val="000000"/>
                </a:solidFill>
                <a:latin typeface="Calibri"/>
              </a:rPr>
              <a:t>Proposer une offre adaptée à leurs problématiques actuelles</a:t>
            </a:r>
            <a:endParaRPr b="0" lang="fr-FR" sz="830" spc="-1" strike="noStrike">
              <a:latin typeface="Arial"/>
            </a:endParaRPr>
          </a:p>
        </p:txBody>
      </p:sp>
      <p:pic>
        <p:nvPicPr>
          <p:cNvPr id="206" name="Picture 36" descr=""/>
          <p:cNvPicPr/>
          <p:nvPr/>
        </p:nvPicPr>
        <p:blipFill>
          <a:blip r:embed="rId6"/>
          <a:stretch/>
        </p:blipFill>
        <p:spPr>
          <a:xfrm>
            <a:off x="4518360" y="3006360"/>
            <a:ext cx="708120" cy="48312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37" descr=""/>
          <p:cNvPicPr/>
          <p:nvPr/>
        </p:nvPicPr>
        <p:blipFill>
          <a:blip r:embed="rId7"/>
          <a:srcRect l="2486" t="18163" r="26930" b="18966"/>
          <a:stretch/>
        </p:blipFill>
        <p:spPr>
          <a:xfrm>
            <a:off x="3275280" y="3112200"/>
            <a:ext cx="728280" cy="485280"/>
          </a:xfrm>
          <a:prstGeom prst="rect">
            <a:avLst/>
          </a:prstGeom>
          <a:ln w="9360">
            <a:noFill/>
          </a:ln>
          <a:effectLst>
            <a:outerShdw algn="bl" blurRad="76200" dir="0" kx="-1200000" rotWithShape="0" sy="23000">
              <a:srgbClr val="000000">
                <a:alpha val="20000"/>
              </a:srgbClr>
            </a:outerShdw>
          </a:effectLst>
        </p:spPr>
      </p:pic>
      <p:sp>
        <p:nvSpPr>
          <p:cNvPr id="208" name="Line 27"/>
          <p:cNvSpPr/>
          <p:nvPr/>
        </p:nvSpPr>
        <p:spPr>
          <a:xfrm flipH="1">
            <a:off x="2357280" y="1653480"/>
            <a:ext cx="702360" cy="70272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Line 28"/>
          <p:cNvSpPr/>
          <p:nvPr/>
        </p:nvSpPr>
        <p:spPr>
          <a:xfrm flipH="1">
            <a:off x="4301640" y="1869120"/>
            <a:ext cx="54720" cy="64872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9"/>
          <p:cNvSpPr/>
          <p:nvPr/>
        </p:nvSpPr>
        <p:spPr>
          <a:xfrm>
            <a:off x="1601640" y="1819440"/>
            <a:ext cx="1743480" cy="53532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980" spc="-1" strike="noStrike">
                <a:solidFill>
                  <a:srgbClr val="000000"/>
                </a:solidFill>
                <a:latin typeface="Calibri"/>
              </a:rPr>
              <a:t>Phase 1 : Recueil et Traitement des données itinéraires</a:t>
            </a:r>
            <a:endParaRPr b="0" lang="fr-FR" sz="980" spc="-1" strike="noStrike">
              <a:latin typeface="Arial"/>
            </a:endParaRPr>
          </a:p>
        </p:txBody>
      </p:sp>
      <p:sp>
        <p:nvSpPr>
          <p:cNvPr id="211" name="CustomShape 30"/>
          <p:cNvSpPr/>
          <p:nvPr/>
        </p:nvSpPr>
        <p:spPr>
          <a:xfrm>
            <a:off x="3492000" y="1977480"/>
            <a:ext cx="1635480" cy="3870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980" spc="-1" strike="noStrike">
                <a:solidFill>
                  <a:srgbClr val="000000"/>
                </a:solidFill>
                <a:latin typeface="Calibri"/>
              </a:rPr>
              <a:t>Phase 2 : Gestion des données éditoriales</a:t>
            </a:r>
            <a:endParaRPr b="0" lang="fr-FR" sz="980" spc="-1" strike="noStrike">
              <a:latin typeface="Arial"/>
            </a:endParaRPr>
          </a:p>
        </p:txBody>
      </p:sp>
      <p:sp>
        <p:nvSpPr>
          <p:cNvPr id="212" name="Line 31"/>
          <p:cNvSpPr/>
          <p:nvPr/>
        </p:nvSpPr>
        <p:spPr>
          <a:xfrm>
            <a:off x="6137640" y="1815480"/>
            <a:ext cx="486720" cy="27036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32"/>
          <p:cNvSpPr/>
          <p:nvPr/>
        </p:nvSpPr>
        <p:spPr>
          <a:xfrm flipH="1">
            <a:off x="6030360" y="2139480"/>
            <a:ext cx="539280" cy="32364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33"/>
          <p:cNvSpPr/>
          <p:nvPr/>
        </p:nvSpPr>
        <p:spPr>
          <a:xfrm>
            <a:off x="6569640" y="2139480"/>
            <a:ext cx="864360" cy="32364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34"/>
          <p:cNvSpPr/>
          <p:nvPr/>
        </p:nvSpPr>
        <p:spPr>
          <a:xfrm>
            <a:off x="5906520" y="1982520"/>
            <a:ext cx="1635480" cy="3870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980" spc="-1" strike="noStrike">
                <a:solidFill>
                  <a:srgbClr val="000000"/>
                </a:solidFill>
                <a:latin typeface="Calibri"/>
              </a:rPr>
              <a:t>Phase 3 : Exploitation et diffusion de l’information</a:t>
            </a:r>
            <a:endParaRPr b="0" lang="fr-FR" sz="980" spc="-1" strike="noStrike">
              <a:latin typeface="Arial"/>
            </a:endParaRPr>
          </a:p>
        </p:txBody>
      </p:sp>
      <p:sp>
        <p:nvSpPr>
          <p:cNvPr id="216" name="Line 35"/>
          <p:cNvSpPr/>
          <p:nvPr/>
        </p:nvSpPr>
        <p:spPr>
          <a:xfrm>
            <a:off x="2357280" y="2733480"/>
            <a:ext cx="360" cy="972720"/>
          </a:xfrm>
          <a:prstGeom prst="line">
            <a:avLst/>
          </a:prstGeom>
          <a:ln w="101520">
            <a:solidFill>
              <a:srgbClr val="7dc4c9">
                <a:alpha val="51000"/>
              </a:srgbClr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Line 36"/>
          <p:cNvSpPr/>
          <p:nvPr/>
        </p:nvSpPr>
        <p:spPr>
          <a:xfrm flipH="1">
            <a:off x="2897640" y="2950200"/>
            <a:ext cx="1133640" cy="809640"/>
          </a:xfrm>
          <a:prstGeom prst="line">
            <a:avLst/>
          </a:prstGeom>
          <a:ln w="101520">
            <a:solidFill>
              <a:srgbClr val="7dc4c9">
                <a:alpha val="51000"/>
              </a:srgbClr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Line 37"/>
          <p:cNvSpPr/>
          <p:nvPr/>
        </p:nvSpPr>
        <p:spPr>
          <a:xfrm>
            <a:off x="4597920" y="2998800"/>
            <a:ext cx="324000" cy="701280"/>
          </a:xfrm>
          <a:prstGeom prst="line">
            <a:avLst/>
          </a:prstGeom>
          <a:ln w="101520">
            <a:solidFill>
              <a:srgbClr val="7dc4c9">
                <a:alpha val="51000"/>
              </a:srgbClr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Line 38"/>
          <p:cNvSpPr/>
          <p:nvPr/>
        </p:nvSpPr>
        <p:spPr>
          <a:xfrm flipH="1">
            <a:off x="5219640" y="2895480"/>
            <a:ext cx="702360" cy="756000"/>
          </a:xfrm>
          <a:prstGeom prst="line">
            <a:avLst/>
          </a:prstGeom>
          <a:ln w="101520">
            <a:solidFill>
              <a:srgbClr val="7dc4c9">
                <a:alpha val="51000"/>
              </a:srgbClr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Line 39"/>
          <p:cNvSpPr/>
          <p:nvPr/>
        </p:nvSpPr>
        <p:spPr>
          <a:xfrm flipH="1">
            <a:off x="7218720" y="2895480"/>
            <a:ext cx="161640" cy="756000"/>
          </a:xfrm>
          <a:prstGeom prst="line">
            <a:avLst/>
          </a:prstGeom>
          <a:ln w="101520">
            <a:solidFill>
              <a:srgbClr val="7dc4c9">
                <a:alpha val="51000"/>
              </a:srgbClr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Line 40"/>
          <p:cNvSpPr/>
          <p:nvPr/>
        </p:nvSpPr>
        <p:spPr>
          <a:xfrm flipH="1">
            <a:off x="5436360" y="2895480"/>
            <a:ext cx="1782360" cy="810720"/>
          </a:xfrm>
          <a:prstGeom prst="line">
            <a:avLst/>
          </a:prstGeom>
          <a:ln w="101520">
            <a:solidFill>
              <a:srgbClr val="7dc4c9">
                <a:alpha val="51000"/>
              </a:srgbClr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41"/>
          <p:cNvSpPr/>
          <p:nvPr/>
        </p:nvSpPr>
        <p:spPr>
          <a:xfrm>
            <a:off x="1835640" y="-23760"/>
            <a:ext cx="7308000" cy="662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9680" rIns="90000" tIns="45000" bIns="45000" anchor="ctr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 Black"/>
              </a:rPr>
              <a:t>Organisation du Programme Numérique Fédéral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23" name="CustomShape 42"/>
          <p:cNvSpPr/>
          <p:nvPr/>
        </p:nvSpPr>
        <p:spPr>
          <a:xfrm>
            <a:off x="6840000" y="1059480"/>
            <a:ext cx="864000" cy="593640"/>
          </a:xfrm>
          <a:prstGeom prst="can">
            <a:avLst>
              <a:gd name="adj" fmla="val 14449"/>
            </a:avLst>
          </a:prstGeom>
          <a:solidFill>
            <a:schemeClr val="hlink"/>
          </a:solidFill>
          <a:ln w="19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43"/>
          <p:cNvSpPr/>
          <p:nvPr/>
        </p:nvSpPr>
        <p:spPr>
          <a:xfrm>
            <a:off x="6822000" y="1167840"/>
            <a:ext cx="88200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900" spc="-1" strike="noStrike">
                <a:solidFill>
                  <a:srgbClr val="000000"/>
                </a:solidFill>
                <a:latin typeface="Calibri"/>
              </a:rPr>
              <a:t>Systèmes</a:t>
            </a:r>
            <a:endParaRPr b="0" lang="fr-FR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900" spc="-1" strike="noStrike">
                <a:solidFill>
                  <a:srgbClr val="000000"/>
                </a:solidFill>
                <a:latin typeface="Calibri"/>
              </a:rPr>
              <a:t>d’Informations</a:t>
            </a:r>
            <a:endParaRPr b="0" lang="fr-FR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900" spc="-1" strike="noStrike">
                <a:solidFill>
                  <a:srgbClr val="000000"/>
                </a:solidFill>
                <a:latin typeface="Calibri"/>
              </a:rPr>
              <a:t>Touristiques </a:t>
            </a:r>
            <a:endParaRPr b="0" lang="fr-FR" sz="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824360" y="627480"/>
            <a:ext cx="1876680" cy="25513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26" name="TextShape 2"/>
          <p:cNvSpPr txBox="1"/>
          <p:nvPr/>
        </p:nvSpPr>
        <p:spPr>
          <a:xfrm>
            <a:off x="2555640" y="0"/>
            <a:ext cx="6335280" cy="6188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90000"/>
              </a:lnSpc>
              <a:spcBef>
                <a:spcPts val="360"/>
              </a:spcBef>
            </a:pPr>
            <a:r>
              <a:rPr b="1" lang="fr-FR" sz="1800" spc="-1" strike="noStrike">
                <a:solidFill>
                  <a:srgbClr val="ffffff"/>
                </a:solidFill>
                <a:latin typeface="Arial Black"/>
              </a:rPr>
              <a:t>Collecter, traiter et fournir les données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1475640" y="771480"/>
            <a:ext cx="1624680" cy="784440"/>
          </a:xfrm>
          <a:prstGeom prst="can">
            <a:avLst>
              <a:gd name="adj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350" spc="-1" strike="noStrike">
                <a:solidFill>
                  <a:srgbClr val="ffffff"/>
                </a:solidFill>
                <a:latin typeface="Calibri"/>
              </a:rPr>
              <a:t>BD RANDO</a:t>
            </a:r>
            <a:endParaRPr b="0" lang="fr-FR" sz="13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ffffff"/>
                </a:solidFill>
                <a:latin typeface="Calibri"/>
              </a:rPr>
              <a:t>(base de données nationale)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228" name="Image 7" descr=""/>
          <p:cNvPicPr/>
          <p:nvPr/>
        </p:nvPicPr>
        <p:blipFill>
          <a:blip r:embed="rId1"/>
          <a:stretch/>
        </p:blipFill>
        <p:spPr>
          <a:xfrm>
            <a:off x="3358800" y="923400"/>
            <a:ext cx="1242000" cy="720360"/>
          </a:xfrm>
          <a:prstGeom prst="rect">
            <a:avLst/>
          </a:prstGeom>
          <a:ln>
            <a:noFill/>
          </a:ln>
        </p:spPr>
      </p:pic>
      <p:pic>
        <p:nvPicPr>
          <p:cNvPr id="229" name="Image 24" descr=""/>
          <p:cNvPicPr/>
          <p:nvPr/>
        </p:nvPicPr>
        <p:blipFill>
          <a:blip r:embed="rId2"/>
          <a:stretch/>
        </p:blipFill>
        <p:spPr>
          <a:xfrm>
            <a:off x="1862280" y="2035080"/>
            <a:ext cx="851760" cy="889560"/>
          </a:xfrm>
          <a:prstGeom prst="rect">
            <a:avLst/>
          </a:prstGeom>
          <a:ln>
            <a:noFill/>
          </a:ln>
        </p:spPr>
      </p:pic>
      <p:sp>
        <p:nvSpPr>
          <p:cNvPr id="230" name="CustomShape 4"/>
          <p:cNvSpPr/>
          <p:nvPr/>
        </p:nvSpPr>
        <p:spPr>
          <a:xfrm flipH="1" flipV="1" rot="5400000">
            <a:off x="2494080" y="1438200"/>
            <a:ext cx="1280880" cy="1691280"/>
          </a:xfrm>
          <a:prstGeom prst="bentConnector3">
            <a:avLst>
              <a:gd name="adj1" fmla="val -17843"/>
            </a:avLst>
          </a:prstGeom>
          <a:noFill/>
          <a:ln>
            <a:headEnd len="med" type="triangle" w="med"/>
            <a:tailEnd len="med" type="triangle" w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31" name="CustomShape 5"/>
          <p:cNvSpPr/>
          <p:nvPr/>
        </p:nvSpPr>
        <p:spPr>
          <a:xfrm>
            <a:off x="983880" y="2211480"/>
            <a:ext cx="930600" cy="41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050" spc="-1" strike="noStrike">
                <a:solidFill>
                  <a:srgbClr val="000000"/>
                </a:solidFill>
                <a:latin typeface="Calibri"/>
              </a:rPr>
              <a:t>Distributeur de données</a:t>
            </a:r>
            <a:endParaRPr b="0" lang="fr-FR" sz="1050" spc="-1" strike="noStrike">
              <a:latin typeface="Arial"/>
            </a:endParaRPr>
          </a:p>
        </p:txBody>
      </p:sp>
      <p:pic>
        <p:nvPicPr>
          <p:cNvPr id="232" name="Image 39" descr=""/>
          <p:cNvPicPr/>
          <p:nvPr/>
        </p:nvPicPr>
        <p:blipFill>
          <a:blip r:embed="rId3"/>
          <a:stretch/>
        </p:blipFill>
        <p:spPr>
          <a:xfrm>
            <a:off x="5214960" y="2162880"/>
            <a:ext cx="1039680" cy="399960"/>
          </a:xfrm>
          <a:prstGeom prst="rect">
            <a:avLst/>
          </a:prstGeom>
          <a:ln>
            <a:noFill/>
          </a:ln>
        </p:spPr>
      </p:pic>
      <p:pic>
        <p:nvPicPr>
          <p:cNvPr id="233" name="Picture 2" descr=""/>
          <p:cNvPicPr/>
          <p:nvPr/>
        </p:nvPicPr>
        <p:blipFill>
          <a:blip r:embed="rId4"/>
          <a:stretch/>
        </p:blipFill>
        <p:spPr>
          <a:xfrm>
            <a:off x="4930920" y="771480"/>
            <a:ext cx="1607760" cy="200520"/>
          </a:xfrm>
          <a:prstGeom prst="rect">
            <a:avLst/>
          </a:prstGeom>
          <a:ln>
            <a:noFill/>
          </a:ln>
        </p:spPr>
      </p:pic>
      <p:pic>
        <p:nvPicPr>
          <p:cNvPr id="234" name="Picture 4" descr=""/>
          <p:cNvPicPr/>
          <p:nvPr/>
        </p:nvPicPr>
        <p:blipFill>
          <a:blip r:embed="rId5"/>
          <a:stretch/>
        </p:blipFill>
        <p:spPr>
          <a:xfrm>
            <a:off x="5047200" y="2786760"/>
            <a:ext cx="1375200" cy="291960"/>
          </a:xfrm>
          <a:prstGeom prst="rect">
            <a:avLst/>
          </a:prstGeom>
          <a:ln>
            <a:noFill/>
          </a:ln>
        </p:spPr>
      </p:pic>
      <p:pic>
        <p:nvPicPr>
          <p:cNvPr id="235" name="Image 51" descr=""/>
          <p:cNvPicPr/>
          <p:nvPr/>
        </p:nvPicPr>
        <p:blipFill>
          <a:blip r:embed="rId6"/>
          <a:stretch/>
        </p:blipFill>
        <p:spPr>
          <a:xfrm>
            <a:off x="7664400" y="707760"/>
            <a:ext cx="1004760" cy="215280"/>
          </a:xfrm>
          <a:prstGeom prst="rect">
            <a:avLst/>
          </a:prstGeom>
          <a:ln>
            <a:noFill/>
          </a:ln>
        </p:spPr>
      </p:pic>
      <p:pic>
        <p:nvPicPr>
          <p:cNvPr id="236" name="Image 52" descr=""/>
          <p:cNvPicPr/>
          <p:nvPr/>
        </p:nvPicPr>
        <p:blipFill>
          <a:blip r:embed="rId7"/>
          <a:stretch/>
        </p:blipFill>
        <p:spPr>
          <a:xfrm>
            <a:off x="7015320" y="66492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237" name="Image 53" descr=""/>
          <p:cNvPicPr/>
          <p:nvPr/>
        </p:nvPicPr>
        <p:blipFill>
          <a:blip r:embed="rId8"/>
          <a:stretch/>
        </p:blipFill>
        <p:spPr>
          <a:xfrm>
            <a:off x="6951240" y="1330200"/>
            <a:ext cx="631440" cy="550440"/>
          </a:xfrm>
          <a:prstGeom prst="rect">
            <a:avLst/>
          </a:prstGeom>
          <a:ln>
            <a:noFill/>
          </a:ln>
        </p:spPr>
      </p:pic>
      <p:pic>
        <p:nvPicPr>
          <p:cNvPr id="238" name="Image 54" descr=""/>
          <p:cNvPicPr/>
          <p:nvPr/>
        </p:nvPicPr>
        <p:blipFill>
          <a:blip r:embed="rId9"/>
          <a:stretch/>
        </p:blipFill>
        <p:spPr>
          <a:xfrm>
            <a:off x="7750800" y="1440000"/>
            <a:ext cx="831600" cy="285840"/>
          </a:xfrm>
          <a:prstGeom prst="rect">
            <a:avLst/>
          </a:prstGeom>
          <a:ln>
            <a:noFill/>
          </a:ln>
        </p:spPr>
      </p:pic>
      <p:pic>
        <p:nvPicPr>
          <p:cNvPr id="239" name="Image 55" descr=""/>
          <p:cNvPicPr/>
          <p:nvPr/>
        </p:nvPicPr>
        <p:blipFill>
          <a:blip r:embed="rId10"/>
          <a:stretch/>
        </p:blipFill>
        <p:spPr>
          <a:xfrm>
            <a:off x="7632360" y="1034280"/>
            <a:ext cx="1068480" cy="222120"/>
          </a:xfrm>
          <a:prstGeom prst="rect">
            <a:avLst/>
          </a:prstGeom>
          <a:ln>
            <a:noFill/>
          </a:ln>
        </p:spPr>
      </p:pic>
      <p:pic>
        <p:nvPicPr>
          <p:cNvPr id="240" name="Image 56" descr=""/>
          <p:cNvPicPr/>
          <p:nvPr/>
        </p:nvPicPr>
        <p:blipFill>
          <a:blip r:embed="rId11"/>
          <a:stretch/>
        </p:blipFill>
        <p:spPr>
          <a:xfrm>
            <a:off x="6889680" y="2035080"/>
            <a:ext cx="1002600" cy="227520"/>
          </a:xfrm>
          <a:prstGeom prst="rect">
            <a:avLst/>
          </a:prstGeom>
          <a:ln>
            <a:noFill/>
          </a:ln>
        </p:spPr>
      </p:pic>
      <p:pic>
        <p:nvPicPr>
          <p:cNvPr id="241" name="Image 57" descr=""/>
          <p:cNvPicPr/>
          <p:nvPr/>
        </p:nvPicPr>
        <p:blipFill>
          <a:blip r:embed="rId12"/>
          <a:stretch/>
        </p:blipFill>
        <p:spPr>
          <a:xfrm>
            <a:off x="7823880" y="3129480"/>
            <a:ext cx="865800" cy="291960"/>
          </a:xfrm>
          <a:prstGeom prst="rect">
            <a:avLst/>
          </a:prstGeom>
          <a:ln>
            <a:noFill/>
          </a:ln>
        </p:spPr>
      </p:pic>
      <p:pic>
        <p:nvPicPr>
          <p:cNvPr id="242" name="Image 58" descr=""/>
          <p:cNvPicPr/>
          <p:nvPr/>
        </p:nvPicPr>
        <p:blipFill>
          <a:blip r:embed="rId13"/>
          <a:stretch/>
        </p:blipFill>
        <p:spPr>
          <a:xfrm>
            <a:off x="7008840" y="2814120"/>
            <a:ext cx="1090440" cy="287280"/>
          </a:xfrm>
          <a:prstGeom prst="rect">
            <a:avLst/>
          </a:prstGeom>
          <a:ln>
            <a:noFill/>
          </a:ln>
        </p:spPr>
      </p:pic>
      <p:sp>
        <p:nvSpPr>
          <p:cNvPr id="243" name="CustomShape 6"/>
          <p:cNvSpPr/>
          <p:nvPr/>
        </p:nvSpPr>
        <p:spPr>
          <a:xfrm>
            <a:off x="6912000" y="2379960"/>
            <a:ext cx="1823400" cy="45432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1050" spc="-1" strike="noStrike">
                <a:solidFill>
                  <a:srgbClr val="ffffff"/>
                </a:solidFill>
                <a:latin typeface="Calibri"/>
              </a:rPr>
              <a:t>Collectivités</a:t>
            </a:r>
            <a:endParaRPr b="0" lang="fr-FR" sz="1050" spc="-1" strike="noStrike">
              <a:latin typeface="Arial"/>
            </a:endParaRPr>
          </a:p>
        </p:txBody>
      </p:sp>
      <p:pic>
        <p:nvPicPr>
          <p:cNvPr id="244" name="Image 60" descr=""/>
          <p:cNvPicPr/>
          <p:nvPr/>
        </p:nvPicPr>
        <p:blipFill>
          <a:blip r:embed="rId14"/>
          <a:stretch/>
        </p:blipFill>
        <p:spPr>
          <a:xfrm>
            <a:off x="8142840" y="1867320"/>
            <a:ext cx="419040" cy="416160"/>
          </a:xfrm>
          <a:prstGeom prst="rect">
            <a:avLst/>
          </a:prstGeom>
          <a:ln>
            <a:noFill/>
          </a:ln>
        </p:spPr>
      </p:pic>
      <p:sp>
        <p:nvSpPr>
          <p:cNvPr id="245" name="CustomShape 7"/>
          <p:cNvSpPr/>
          <p:nvPr/>
        </p:nvSpPr>
        <p:spPr>
          <a:xfrm>
            <a:off x="6773400" y="627480"/>
            <a:ext cx="2065680" cy="2880000"/>
          </a:xfrm>
          <a:prstGeom prst="roundRect">
            <a:avLst>
              <a:gd name="adj" fmla="val 16667"/>
            </a:avLst>
          </a:prstGeom>
          <a:noFill/>
          <a:ln w="19080"/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8"/>
          <p:cNvSpPr/>
          <p:nvPr/>
        </p:nvSpPr>
        <p:spPr>
          <a:xfrm flipH="1" rot="16200000">
            <a:off x="3898800" y="1314720"/>
            <a:ext cx="253800" cy="3474000"/>
          </a:xfrm>
          <a:prstGeom prst="bentConnector3">
            <a:avLst>
              <a:gd name="adj1" fmla="val 254920"/>
            </a:avLst>
          </a:prstGeom>
          <a:noFill/>
          <a:ln w="38160">
            <a:solidFill>
              <a:srgbClr val="92d050"/>
            </a:solidFill>
            <a:custDash>
              <a:ds d="400000" sp="300000"/>
            </a:custDash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9"/>
          <p:cNvSpPr/>
          <p:nvPr/>
        </p:nvSpPr>
        <p:spPr>
          <a:xfrm flipH="1" rot="16200000">
            <a:off x="4755240" y="457200"/>
            <a:ext cx="582480" cy="5517720"/>
          </a:xfrm>
          <a:prstGeom prst="bentConnector3">
            <a:avLst>
              <a:gd name="adj1" fmla="val 212352"/>
            </a:avLst>
          </a:prstGeom>
          <a:noFill/>
          <a:ln w="38160">
            <a:solidFill>
              <a:srgbClr val="92d050"/>
            </a:solidFill>
            <a:custDash>
              <a:ds d="400000" sp="300000"/>
            </a:custDash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10"/>
          <p:cNvSpPr/>
          <p:nvPr/>
        </p:nvSpPr>
        <p:spPr>
          <a:xfrm>
            <a:off x="3504600" y="4301280"/>
            <a:ext cx="40039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100" spc="-1" strike="noStrike">
                <a:solidFill>
                  <a:srgbClr val="000000"/>
                </a:solidFill>
                <a:latin typeface="Calibri"/>
              </a:rPr>
              <a:t>Données = tracés ; données descriptives ; textes ; carto ; PDF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249" name="Image 31" descr=""/>
          <p:cNvPicPr/>
          <p:nvPr/>
        </p:nvPicPr>
        <p:blipFill>
          <a:blip r:embed="rId15"/>
          <a:stretch/>
        </p:blipFill>
        <p:spPr>
          <a:xfrm>
            <a:off x="5455800" y="1093320"/>
            <a:ext cx="653040" cy="826200"/>
          </a:xfrm>
          <a:prstGeom prst="rect">
            <a:avLst/>
          </a:prstGeom>
          <a:ln>
            <a:noFill/>
          </a:ln>
        </p:spPr>
      </p:pic>
      <p:sp>
        <p:nvSpPr>
          <p:cNvPr id="250" name="CustomShape 11"/>
          <p:cNvSpPr/>
          <p:nvPr/>
        </p:nvSpPr>
        <p:spPr>
          <a:xfrm>
            <a:off x="2854440" y="2765880"/>
            <a:ext cx="6472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c00000"/>
                </a:solidFill>
                <a:latin typeface="Calibri"/>
              </a:rPr>
              <a:t>2018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51" name="CustomShape 12"/>
          <p:cNvSpPr/>
          <p:nvPr/>
        </p:nvSpPr>
        <p:spPr>
          <a:xfrm flipH="1">
            <a:off x="2287440" y="1556280"/>
            <a:ext cx="360" cy="47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52" name="Image 19" descr=""/>
          <p:cNvPicPr/>
          <p:nvPr/>
        </p:nvPicPr>
        <p:blipFill>
          <a:blip r:embed="rId16"/>
          <a:stretch/>
        </p:blipFill>
        <p:spPr>
          <a:xfrm>
            <a:off x="3464280" y="2619720"/>
            <a:ext cx="466200" cy="469440"/>
          </a:xfrm>
          <a:prstGeom prst="rect">
            <a:avLst/>
          </a:prstGeom>
          <a:ln>
            <a:noFill/>
          </a:ln>
        </p:spPr>
      </p:pic>
      <p:pic>
        <p:nvPicPr>
          <p:cNvPr id="253" name="Image 20" descr=""/>
          <p:cNvPicPr/>
          <p:nvPr/>
        </p:nvPicPr>
        <p:blipFill>
          <a:blip r:embed="rId17"/>
          <a:stretch/>
        </p:blipFill>
        <p:spPr>
          <a:xfrm>
            <a:off x="3779280" y="3631320"/>
            <a:ext cx="492480" cy="492480"/>
          </a:xfrm>
          <a:prstGeom prst="rect">
            <a:avLst/>
          </a:prstGeom>
          <a:ln>
            <a:noFill/>
          </a:ln>
        </p:spPr>
      </p:pic>
      <p:sp>
        <p:nvSpPr>
          <p:cNvPr id="254" name="TextShape 13"/>
          <p:cNvSpPr txBox="1"/>
          <p:nvPr/>
        </p:nvSpPr>
        <p:spPr>
          <a:xfrm>
            <a:off x="8423280" y="4675320"/>
            <a:ext cx="720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EF224A7-07F6-4361-BF3C-252DDE9A8AB8}" type="slidenum">
              <a:rPr b="0" lang="fr-FR" sz="1200" spc="-1" strike="noStrike">
                <a:solidFill>
                  <a:srgbClr val="8b8b8b"/>
                </a:solidFill>
                <a:latin typeface="Berlin Sans FB"/>
              </a:rPr>
              <a:t>1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4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6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6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1907640" y="11880"/>
            <a:ext cx="6607440" cy="676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9000"/>
          </a:bodyPr>
          <a:p>
            <a:pPr algn="ctr">
              <a:lnSpc>
                <a:spcPct val="9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libri"/>
              </a:rPr>
              <a:t>C’est quoi les produits et services ?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56" name="Group 2"/>
          <p:cNvGrpSpPr/>
          <p:nvPr/>
        </p:nvGrpSpPr>
        <p:grpSpPr>
          <a:xfrm>
            <a:off x="950760" y="1347480"/>
            <a:ext cx="7713000" cy="2880000"/>
            <a:chOff x="950760" y="1347480"/>
            <a:chExt cx="7713000" cy="2880000"/>
          </a:xfrm>
        </p:grpSpPr>
        <p:sp>
          <p:nvSpPr>
            <p:cNvPr id="257" name="CustomShape 3"/>
            <p:cNvSpPr/>
            <p:nvPr/>
          </p:nvSpPr>
          <p:spPr>
            <a:xfrm>
              <a:off x="950760" y="1347480"/>
              <a:ext cx="3672720" cy="2880000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167760" rIns="167760" tIns="167760" bIns="167760" anchor="ctr"/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fr-FR" sz="4400" spc="-1" strike="noStrike">
                  <a:solidFill>
                    <a:srgbClr val="000000"/>
                  </a:solidFill>
                  <a:latin typeface="Arial Rounded MT Bold"/>
                </a:rPr>
                <a:t>Produits</a:t>
              </a:r>
              <a:endParaRPr b="0" lang="fr-FR" sz="4400" spc="-1" strike="noStrike">
                <a:latin typeface="Arial"/>
              </a:endParaRPr>
            </a:p>
          </p:txBody>
        </p:sp>
        <p:sp>
          <p:nvSpPr>
            <p:cNvPr id="258" name="CustomShape 4"/>
            <p:cNvSpPr/>
            <p:nvPr/>
          </p:nvSpPr>
          <p:spPr>
            <a:xfrm>
              <a:off x="4991040" y="1347480"/>
              <a:ext cx="3672720" cy="2880000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167760" rIns="167760" tIns="167760" bIns="167760" anchor="ctr"/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fr-FR" sz="4400" spc="-1" strike="noStrike">
                  <a:solidFill>
                    <a:srgbClr val="000000"/>
                  </a:solidFill>
                  <a:latin typeface="Arial Rounded MT Bold"/>
                </a:rPr>
                <a:t>Services</a:t>
              </a:r>
              <a:endParaRPr b="0" lang="fr-FR" sz="4400" spc="-1" strike="noStrike">
                <a:latin typeface="Arial"/>
              </a:endParaRPr>
            </a:p>
          </p:txBody>
        </p:sp>
      </p:grpSp>
      <p:grpSp>
        <p:nvGrpSpPr>
          <p:cNvPr id="259" name="Group 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260" name="CustomShape 6"/>
          <p:cNvSpPr/>
          <p:nvPr/>
        </p:nvSpPr>
        <p:spPr>
          <a:xfrm>
            <a:off x="2771640" y="915480"/>
            <a:ext cx="40039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100" spc="-1" strike="noStrike">
                <a:solidFill>
                  <a:srgbClr val="000000"/>
                </a:solidFill>
                <a:latin typeface="Calibri"/>
              </a:rPr>
              <a:t>Données = tracés ; données descriptives ; textes ; carto ; PDF</a:t>
            </a:r>
            <a:endParaRPr b="0" lang="fr-FR" sz="1100" spc="-1" strike="noStrike">
              <a:latin typeface="Arial"/>
            </a:endParaRPr>
          </a:p>
        </p:txBody>
      </p:sp>
      <p:pic>
        <p:nvPicPr>
          <p:cNvPr id="261" name="Image 5" descr=""/>
          <p:cNvPicPr/>
          <p:nvPr/>
        </p:nvPicPr>
        <p:blipFill>
          <a:blip r:embed="rId1"/>
          <a:stretch/>
        </p:blipFill>
        <p:spPr>
          <a:xfrm>
            <a:off x="5239800" y="3435480"/>
            <a:ext cx="1742400" cy="395280"/>
          </a:xfrm>
          <a:prstGeom prst="rect">
            <a:avLst/>
          </a:prstGeom>
          <a:ln>
            <a:noFill/>
          </a:ln>
        </p:spPr>
      </p:pic>
      <p:pic>
        <p:nvPicPr>
          <p:cNvPr id="262" name="Picture 2" descr=""/>
          <p:cNvPicPr/>
          <p:nvPr/>
        </p:nvPicPr>
        <p:blipFill>
          <a:blip r:embed="rId2"/>
          <a:stretch/>
        </p:blipFill>
        <p:spPr>
          <a:xfrm>
            <a:off x="1259640" y="3208320"/>
            <a:ext cx="554040" cy="8636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3" name="Image 11" descr=""/>
          <p:cNvPicPr/>
          <p:nvPr/>
        </p:nvPicPr>
        <p:blipFill>
          <a:blip r:embed="rId3"/>
          <a:stretch/>
        </p:blipFill>
        <p:spPr>
          <a:xfrm>
            <a:off x="2055600" y="1432080"/>
            <a:ext cx="1205640" cy="861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4" name="Image 12" descr=""/>
          <p:cNvPicPr/>
          <p:nvPr/>
        </p:nvPicPr>
        <p:blipFill>
          <a:blip r:embed="rId4"/>
          <a:stretch/>
        </p:blipFill>
        <p:spPr>
          <a:xfrm>
            <a:off x="3708000" y="1491480"/>
            <a:ext cx="696960" cy="987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5" name="Picture 2" descr=""/>
          <p:cNvPicPr/>
          <p:nvPr/>
        </p:nvPicPr>
        <p:blipFill>
          <a:blip r:embed="rId5"/>
          <a:stretch/>
        </p:blipFill>
        <p:spPr>
          <a:xfrm>
            <a:off x="5159880" y="1568520"/>
            <a:ext cx="1607760" cy="200520"/>
          </a:xfrm>
          <a:prstGeom prst="rect">
            <a:avLst/>
          </a:prstGeom>
          <a:ln>
            <a:noFill/>
          </a:ln>
        </p:spPr>
      </p:pic>
      <p:pic>
        <p:nvPicPr>
          <p:cNvPr id="266" name="Image 17" descr=""/>
          <p:cNvPicPr/>
          <p:nvPr/>
        </p:nvPicPr>
        <p:blipFill>
          <a:blip r:embed="rId6"/>
          <a:stretch/>
        </p:blipFill>
        <p:spPr>
          <a:xfrm>
            <a:off x="6237000" y="1851480"/>
            <a:ext cx="538560" cy="538560"/>
          </a:xfrm>
          <a:prstGeom prst="rect">
            <a:avLst/>
          </a:prstGeom>
          <a:ln>
            <a:noFill/>
          </a:ln>
        </p:spPr>
      </p:pic>
      <p:pic>
        <p:nvPicPr>
          <p:cNvPr id="267" name="Image 18" descr=""/>
          <p:cNvPicPr/>
          <p:nvPr/>
        </p:nvPicPr>
        <p:blipFill>
          <a:blip r:embed="rId7"/>
          <a:stretch/>
        </p:blipFill>
        <p:spPr>
          <a:xfrm>
            <a:off x="7622640" y="3076560"/>
            <a:ext cx="532800" cy="529200"/>
          </a:xfrm>
          <a:prstGeom prst="rect">
            <a:avLst/>
          </a:prstGeom>
          <a:ln>
            <a:noFill/>
          </a:ln>
        </p:spPr>
      </p:pic>
      <p:pic>
        <p:nvPicPr>
          <p:cNvPr id="268" name="Image 13" descr=""/>
          <p:cNvPicPr/>
          <p:nvPr/>
        </p:nvPicPr>
        <p:blipFill>
          <a:blip r:embed="rId8"/>
          <a:stretch/>
        </p:blipFill>
        <p:spPr>
          <a:xfrm>
            <a:off x="7516080" y="1575720"/>
            <a:ext cx="1017360" cy="763560"/>
          </a:xfrm>
          <a:prstGeom prst="rect">
            <a:avLst/>
          </a:prstGeom>
          <a:ln>
            <a:noFill/>
          </a:ln>
        </p:spPr>
      </p:pic>
      <p:pic>
        <p:nvPicPr>
          <p:cNvPr id="269" name="Image 19" descr=""/>
          <p:cNvPicPr/>
          <p:nvPr/>
        </p:nvPicPr>
        <p:blipFill>
          <a:blip r:embed="rId9"/>
          <a:stretch/>
        </p:blipFill>
        <p:spPr>
          <a:xfrm>
            <a:off x="6775920" y="1393920"/>
            <a:ext cx="1171800" cy="659160"/>
          </a:xfrm>
          <a:prstGeom prst="rect">
            <a:avLst/>
          </a:prstGeom>
          <a:ln>
            <a:noFill/>
          </a:ln>
        </p:spPr>
      </p:pic>
      <p:pic>
        <p:nvPicPr>
          <p:cNvPr id="270" name="Image 20" descr=""/>
          <p:cNvPicPr/>
          <p:nvPr/>
        </p:nvPicPr>
        <p:blipFill>
          <a:blip r:embed="rId10"/>
          <a:stretch/>
        </p:blipFill>
        <p:spPr>
          <a:xfrm>
            <a:off x="2929680" y="3076560"/>
            <a:ext cx="1285560" cy="1000080"/>
          </a:xfrm>
          <a:prstGeom prst="rect">
            <a:avLst/>
          </a:prstGeom>
          <a:ln>
            <a:noFill/>
          </a:ln>
        </p:spPr>
      </p:pic>
      <p:sp>
        <p:nvSpPr>
          <p:cNvPr id="271" name="TextShape 7"/>
          <p:cNvSpPr txBox="1"/>
          <p:nvPr/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AD28A00-ECBF-4A4E-9154-A3C60B510A58}" type="slidenum">
              <a:rPr b="0" lang="fr-FR" sz="9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fr-FR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1907640" y="0"/>
            <a:ext cx="6607440" cy="699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fr-FR" sz="4000" spc="-1" strike="noStrike">
                <a:solidFill>
                  <a:srgbClr val="ffffff"/>
                </a:solidFill>
                <a:latin typeface="Calibri"/>
              </a:rPr>
              <a:t>Enjeux 2020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Enrichir et actualiser les données itinéraires géographiques et descriptives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Amplifier l’exploitation et la valorisation de nos données BDRando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Faciliter la construction et distribution de nouveaux produits et services aux différents publics de randonneurs / partenaires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Développer des collaborations avec des tiers au plan national et local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Travailler avec les « équipes Geotrek » !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TextShape 3"/>
          <p:cNvSpPr txBox="1"/>
          <p:nvPr/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9D396D6-E535-4B5E-909F-A7B1F4587468}" type="slidenum">
              <a:rPr b="0" lang="fr-FR" sz="9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fr-FR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" dur="indefinite" restart="never" nodeType="tmRoot">
          <p:childTnLst>
            <p:seq>
              <p:cTn id="7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Application>LibreOffice/6.1.3.2$Windows_X86_64 LibreOffice_project/86daf60bf00efa86ad547e59e09d6bb77c699acb</Application>
  <Words>271</Words>
  <Paragraphs>64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2017-10-12T09:04:02Z</dcterms:created>
  <dc:creator>BZ</dc:creator>
  <dc:description/>
  <dc:language>fr-FR</dc:language>
  <cp:lastModifiedBy>Camille Monchicourt</cp:lastModifiedBy>
  <dcterms:modified xsi:type="dcterms:W3CDTF">2019-11-06T23:34:56Z</dcterms:modified>
  <cp:revision>86</cp:revision>
  <dc:subject/>
  <dc:title>Rencontres Geotrek 2019 - FFRandonnée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