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81" r:id="rId3"/>
    <p:sldId id="257" r:id="rId4"/>
    <p:sldId id="279" r:id="rId5"/>
    <p:sldId id="280" r:id="rId6"/>
    <p:sldId id="264" r:id="rId7"/>
    <p:sldId id="278" r:id="rId8"/>
    <p:sldId id="265" r:id="rId9"/>
  </p:sldIdLst>
  <p:sldSz cx="9144000" cy="6858000" type="screen4x3"/>
  <p:notesSz cx="6799263" cy="99298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sto MT" panose="02040603050505030304" pitchFamily="18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Wingdings 2" panose="05020102010507070707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grKFf+h93W0EURDV8uq7NTdGY/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GRIFF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/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/>
          <p:nvPr/>
        </p:nvSpPr>
        <p:spPr>
          <a:xfrm>
            <a:off x="3852863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943292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03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645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428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5607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22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063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20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49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2220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5" name="Google Shape;475;p26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6" name="Google Shape;476;p26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Google Shape;478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73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65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439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436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346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622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438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730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98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24" Type="http://schemas.openxmlformats.org/officeDocument/2006/relationships/image" Target="../media/image27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23" Type="http://schemas.openxmlformats.org/officeDocument/2006/relationships/image" Target="../media/image26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5.jpeg"/><Relationship Id="rId5" Type="http://schemas.openxmlformats.org/officeDocument/2006/relationships/image" Target="../media/image27.jpg"/><Relationship Id="rId10" Type="http://schemas.openxmlformats.org/officeDocument/2006/relationships/image" Target="../media/image34.png"/><Relationship Id="rId4" Type="http://schemas.openxmlformats.org/officeDocument/2006/relationships/image" Target="../media/image22.jp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.lavigne@gard.fr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22.jpg"/><Relationship Id="rId4" Type="http://schemas.openxmlformats.org/officeDocument/2006/relationships/hyperlink" Target="http://sentinelles.sportsdenature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Frederic.delhoume@gard.fr" TargetMode="External"/><Relationship Id="rId3" Type="http://schemas.openxmlformats.org/officeDocument/2006/relationships/image" Target="../media/image37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" descr="_DSF58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225" y="3216275"/>
            <a:ext cx="5472113" cy="123031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"/>
          <p:cNvSpPr txBox="1"/>
          <p:nvPr/>
        </p:nvSpPr>
        <p:spPr>
          <a:xfrm>
            <a:off x="755650" y="4673600"/>
            <a:ext cx="66246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"/>
          <p:cNvSpPr txBox="1"/>
          <p:nvPr/>
        </p:nvSpPr>
        <p:spPr>
          <a:xfrm>
            <a:off x="304181" y="2107831"/>
            <a:ext cx="79502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d’une</a:t>
            </a:r>
            <a:r>
              <a:rPr lang="en-US" sz="2400" b="1" dirty="0">
                <a:solidFill>
                  <a:schemeClr val="tx1"/>
                </a:solidFill>
              </a:rPr>
              <a:t> i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nterface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Geotrek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Suricate</a:t>
            </a:r>
            <a:endParaRPr sz="2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4525" y="620713"/>
            <a:ext cx="18256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" descr="RÃ©sultat de recherche d'images pour &quot;GTMC Gard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6213" y="188913"/>
            <a:ext cx="19431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" descr="BMG-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00" y="4773613"/>
            <a:ext cx="2232025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438" y="5013325"/>
            <a:ext cx="2520950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" descr="LâUCPA propose, tout au long de lâÃ©tÃ©, des stages de âkiteâ sur le spot trÃ¨s prisÃ© de lâEspiguette. Une Ã©cole pas comme les autres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8684" y="987847"/>
            <a:ext cx="189865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97501" y="4607575"/>
            <a:ext cx="17272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5900" y="2327441"/>
            <a:ext cx="809336" cy="47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4181" y="5655541"/>
            <a:ext cx="7604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77050" y="5300663"/>
            <a:ext cx="1979613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45105">
            <a:off x="266875" y="3024613"/>
            <a:ext cx="835025" cy="160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23482">
            <a:off x="860000" y="2731238"/>
            <a:ext cx="877888" cy="19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151825" y="13097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513" name="Google Shape;513;p1"/>
          <p:cNvSpPr txBox="1"/>
          <p:nvPr/>
        </p:nvSpPr>
        <p:spPr>
          <a:xfrm>
            <a:off x="5040313" y="6369050"/>
            <a:ext cx="221297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 07/11/19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15431" y="857250"/>
            <a:ext cx="1858963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" y="0"/>
            <a:ext cx="5129207" cy="81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" descr="Le-Gard-a-vel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987550" y="4114800"/>
            <a:ext cx="1452563" cy="9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144747" y="0"/>
            <a:ext cx="869757" cy="80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325728" y="5463325"/>
            <a:ext cx="632954" cy="52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45350" y="2865183"/>
            <a:ext cx="1825625" cy="243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864908" y="2060997"/>
            <a:ext cx="1246909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" descr="tout-sur-rl-stevenson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296689" y="4818095"/>
            <a:ext cx="678961" cy="52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918;p23">
            <a:extLst>
              <a:ext uri="{FF2B5EF4-FFF2-40B4-BE49-F238E27FC236}">
                <a16:creationId xmlns:a16="http://schemas.microsoft.com/office/drawing/2014/main" id="{AD575C39-286A-4AC8-AD2B-5D3369F7F5D4}"/>
              </a:ext>
            </a:extLst>
          </p:cNvPr>
          <p:cNvPicPr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796593" y="2103228"/>
            <a:ext cx="809336" cy="83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7C19900-3BD1-4C41-86A9-297E0C4F4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2" y="50180"/>
            <a:ext cx="4777441" cy="67576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AA31EC1-FF65-46C4-93BF-388B49CEA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43" y="-11095464"/>
            <a:ext cx="3947083" cy="16906667"/>
          </a:xfrm>
          <a:prstGeom prst="rect">
            <a:avLst/>
          </a:prstGeom>
        </p:spPr>
      </p:pic>
      <p:pic>
        <p:nvPicPr>
          <p:cNvPr id="5122" name="Picture 2" descr="Résultat de recherche d'images pour &quot;logo pole ressource vallon pont d'arc&quot;">
            <a:extLst>
              <a:ext uri="{FF2B5EF4-FFF2-40B4-BE49-F238E27FC236}">
                <a16:creationId xmlns:a16="http://schemas.microsoft.com/office/drawing/2014/main" id="{C6C3A7DB-3B1F-4A1E-A633-D0BE34A2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31" y="5718839"/>
            <a:ext cx="2338105" cy="9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9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"/>
          <p:cNvSpPr txBox="1"/>
          <p:nvPr/>
        </p:nvSpPr>
        <p:spPr>
          <a:xfrm>
            <a:off x="-14085" y="1341549"/>
            <a:ext cx="8964612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principes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 développement par le Département du Gard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fr-F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d’une interface entre Suricate et </a:t>
            </a:r>
            <a:r>
              <a:rPr lang="fr-FR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Geotrek</a:t>
            </a:r>
            <a:r>
              <a:rPr lang="fr-F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Admin</a:t>
            </a: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1600" dirty="0">
              <a:solidFill>
                <a:srgbClr val="FFFFFF"/>
              </a:solidFill>
            </a:endParaRPr>
          </a:p>
          <a:p>
            <a:pPr marL="342900" indent="-342900">
              <a:buClr>
                <a:srgbClr val="FFFFFF"/>
              </a:buClr>
              <a:buSzPts val="2800"/>
            </a:pPr>
            <a:r>
              <a:rPr lang="fr-FR" sz="1600" dirty="0">
                <a:solidFill>
                  <a:srgbClr val="FFFFFF"/>
                </a:solidFill>
              </a:rPr>
              <a:t>      Action lauréate de l’appel à projet Massif Central GTMC 2019/2022 en lien avec IPAMAC</a:t>
            </a: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FFFF"/>
              </a:buClr>
              <a:buSzPts val="2800"/>
            </a:pPr>
            <a:r>
              <a:rPr lang="fr-FR" sz="1800" b="1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r>
              <a:rPr lang="fr-FR" sz="1800" b="1" i="0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800" b="1" i="0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indent="-342900">
              <a:buClr>
                <a:srgbClr val="FFFFFF"/>
              </a:buClr>
              <a:buSzPts val="2800"/>
            </a:pPr>
            <a:endParaRPr lang="en-US" sz="1800" b="1" dirty="0">
              <a:solidFill>
                <a:srgbClr val="FFFFFF"/>
              </a:solidFill>
            </a:endParaRPr>
          </a:p>
          <a:p>
            <a:pPr marL="342900" indent="-342900">
              <a:buClr>
                <a:srgbClr val="FFFFFF"/>
              </a:buClr>
              <a:buSzPts val="2800"/>
            </a:pPr>
            <a:r>
              <a:rPr lang="fr-FR" sz="1800" dirty="0">
                <a:solidFill>
                  <a:schemeClr val="tx1"/>
                </a:solidFill>
              </a:rPr>
              <a:t>Il s’agit de proposer une solution pour : </a:t>
            </a: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18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FFFF"/>
              </a:buClr>
              <a:buSzPts val="2800"/>
            </a:pPr>
            <a:r>
              <a:rPr lang="fr-FR" sz="1800" dirty="0">
                <a:solidFill>
                  <a:schemeClr val="tx1"/>
                </a:solidFill>
              </a:rPr>
              <a:t>	- Récupérer les alertes émises sur Suricate « sentinelles sports de 	nature » directement dans l’outil </a:t>
            </a:r>
            <a:r>
              <a:rPr lang="fr-FR" sz="1800" dirty="0" err="1">
                <a:solidFill>
                  <a:schemeClr val="tx1"/>
                </a:solidFill>
              </a:rPr>
              <a:t>Geotrek</a:t>
            </a:r>
            <a:r>
              <a:rPr lang="fr-FR" sz="1800" dirty="0">
                <a:solidFill>
                  <a:schemeClr val="tx1"/>
                </a:solidFill>
              </a:rPr>
              <a:t> admin,</a:t>
            </a: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18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FFFF"/>
              </a:buClr>
              <a:buSzPts val="2800"/>
            </a:pPr>
            <a:r>
              <a:rPr lang="fr-FR" sz="1800" dirty="0">
                <a:solidFill>
                  <a:schemeClr val="tx1"/>
                </a:solidFill>
              </a:rPr>
              <a:t>	- Utiliser le module signalement (paramétrable) de </a:t>
            </a:r>
            <a:r>
              <a:rPr lang="fr-FR" sz="1800" dirty="0" err="1">
                <a:solidFill>
                  <a:schemeClr val="tx1"/>
                </a:solidFill>
              </a:rPr>
              <a:t>Geotrek</a:t>
            </a:r>
            <a:r>
              <a:rPr lang="fr-FR" sz="1800" dirty="0">
                <a:solidFill>
                  <a:schemeClr val="tx1"/>
                </a:solidFill>
              </a:rPr>
              <a:t> pour alimenter Suricate,</a:t>
            </a: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18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FFFF"/>
              </a:buClr>
              <a:buSzPts val="2800"/>
            </a:pPr>
            <a:r>
              <a:rPr lang="fr-FR" sz="1800" dirty="0">
                <a:solidFill>
                  <a:schemeClr val="tx1"/>
                </a:solidFill>
              </a:rPr>
              <a:t>	- Traiter et suivre les alertes via le module intervention de </a:t>
            </a:r>
            <a:r>
              <a:rPr lang="fr-FR" sz="1800" dirty="0" err="1">
                <a:solidFill>
                  <a:schemeClr val="tx1"/>
                </a:solidFill>
              </a:rPr>
              <a:t>GeotrekAdmin</a:t>
            </a:r>
            <a:r>
              <a:rPr lang="fr-FR" sz="1800" dirty="0">
                <a:solidFill>
                  <a:schemeClr val="tx1"/>
                </a:solidFill>
              </a:rPr>
              <a:t> et pouvoir informer les sentinelles Suricate.</a:t>
            </a: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18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FFFF"/>
              </a:buClr>
              <a:buSzPts val="2800"/>
            </a:pPr>
            <a:endParaRPr lang="fr-FR" sz="2000" dirty="0">
              <a:solidFill>
                <a:schemeClr val="tx1"/>
              </a:solidFill>
            </a:endParaRPr>
          </a:p>
          <a:p>
            <a:pPr marL="342900" lvl="0" indent="-342900">
              <a:buSzPts val="2000"/>
            </a:pPr>
            <a:r>
              <a:rPr lang="fr-FR" sz="2000" dirty="0">
                <a:solidFill>
                  <a:srgbClr val="FFFFFF"/>
                </a:solidFill>
              </a:rPr>
              <a:t>lauréat</a:t>
            </a:r>
            <a:endParaRPr sz="20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6" name="Google Shape;5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29213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17;p1">
            <a:extLst>
              <a:ext uri="{FF2B5EF4-FFF2-40B4-BE49-F238E27FC236}">
                <a16:creationId xmlns:a16="http://schemas.microsoft.com/office/drawing/2014/main" id="{3242BA4F-3A4A-46B3-9361-2FE5D5A35F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4747" y="0"/>
            <a:ext cx="869757" cy="80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8;p23">
            <a:extLst>
              <a:ext uri="{FF2B5EF4-FFF2-40B4-BE49-F238E27FC236}">
                <a16:creationId xmlns:a16="http://schemas.microsoft.com/office/drawing/2014/main" id="{D25AB375-B474-4213-A3B6-08B6296664D9}"/>
              </a:ext>
            </a:extLst>
          </p:cNvPr>
          <p:cNvPicPr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8156" y="522399"/>
            <a:ext cx="9144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11;p1">
            <a:extLst>
              <a:ext uri="{FF2B5EF4-FFF2-40B4-BE49-F238E27FC236}">
                <a16:creationId xmlns:a16="http://schemas.microsoft.com/office/drawing/2014/main" id="{4EA53EA3-7DF9-4ECD-8AAB-060EDCE1F7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6612" y="112824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027" name="Picture 3" descr="Résultat de recherche d'images pour &quot;CGET massif central&quot;">
            <a:extLst>
              <a:ext uri="{FF2B5EF4-FFF2-40B4-BE49-F238E27FC236}">
                <a16:creationId xmlns:a16="http://schemas.microsoft.com/office/drawing/2014/main" id="{BA0A48C6-1263-417B-9959-B3991C21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37" y="2507493"/>
            <a:ext cx="783737" cy="5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ésultat de recherche d'images pour &quot;logo union européenne&quot;">
            <a:extLst>
              <a:ext uri="{FF2B5EF4-FFF2-40B4-BE49-F238E27FC236}">
                <a16:creationId xmlns:a16="http://schemas.microsoft.com/office/drawing/2014/main" id="{9F8E6879-55EE-4CAE-B791-D6C1165D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38" y="2507493"/>
            <a:ext cx="750264" cy="5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vaucluse.gouv.fr/IMG/jpg/marianne-4.jpg">
            <a:extLst>
              <a:ext uri="{FF2B5EF4-FFF2-40B4-BE49-F238E27FC236}">
                <a16:creationId xmlns:a16="http://schemas.microsoft.com/office/drawing/2014/main" id="{0C607B62-4A5F-41F7-AF22-7B42512C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98" y="2507493"/>
            <a:ext cx="998022" cy="5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ésultat de recherche d'images pour &quot;logo GTMC&quot;">
            <a:extLst>
              <a:ext uri="{FF2B5EF4-FFF2-40B4-BE49-F238E27FC236}">
                <a16:creationId xmlns:a16="http://schemas.microsoft.com/office/drawing/2014/main" id="{2BE4FE8D-3F37-4DBB-A3E5-CBBC6878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20" y="2501052"/>
            <a:ext cx="584852" cy="5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ésultat de recherche d'images pour &quot;logo IPAMAC&quot;&quot;">
            <a:extLst>
              <a:ext uri="{FF2B5EF4-FFF2-40B4-BE49-F238E27FC236}">
                <a16:creationId xmlns:a16="http://schemas.microsoft.com/office/drawing/2014/main" id="{8B3B21B7-1004-48EC-9A40-861CD38C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49" y="2507493"/>
            <a:ext cx="1297994" cy="5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43334-97F0-46D2-9720-DD996A3E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72" y="609178"/>
            <a:ext cx="8900193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Phase collecte des signalements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- 1 -  Evolution de l’onglet « i » Signalement dans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Rando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avec les mêmes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champsà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remplir que celle de la plateforme Suricate.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- 2 - Transmission des données saisies dans l’onglet Signalement de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Rando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vers la plateforme Suricate.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Phase traitement du signalement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- 3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Récupération des signalements venant de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Rando à intégrer avec les champs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identiques à Suricate aux signalements de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Admin,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- 4 - Récupération des signalements venant de Suricate à intégrer aux signalements de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 faudra pouvoir récupérer également  le numéro de signalement lié à Suricate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(appelé Clef) nécessaire au traitement du signalement,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- 5 - Création d’un module de modération/validation pour le coordonnateur identifié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(Département, EPCI, PN ou PNR…),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Google Shape;918;p23">
            <a:extLst>
              <a:ext uri="{FF2B5EF4-FFF2-40B4-BE49-F238E27FC236}">
                <a16:creationId xmlns:a16="http://schemas.microsoft.com/office/drawing/2014/main" id="{50537F00-A8DE-4E25-85F7-F404C3402C75}"/>
              </a:ext>
            </a:extLst>
          </p:cNvPr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8156" y="522399"/>
            <a:ext cx="9144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11;p1">
            <a:extLst>
              <a:ext uri="{FF2B5EF4-FFF2-40B4-BE49-F238E27FC236}">
                <a16:creationId xmlns:a16="http://schemas.microsoft.com/office/drawing/2014/main" id="{8215658A-2519-4651-BBDA-A360F2982F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6612" y="112824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08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AFCDAF-2002-4E26-8B48-F63C98CF87EC}"/>
              </a:ext>
            </a:extLst>
          </p:cNvPr>
          <p:cNvSpPr/>
          <p:nvPr/>
        </p:nvSpPr>
        <p:spPr>
          <a:xfrm>
            <a:off x="205740" y="183577"/>
            <a:ext cx="87325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dirty="0"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modérateur devra pouvoir ainsi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Recevoir une alerte liée au dépôt  d’un signalement sur Suricate,</a:t>
            </a: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Valider le signalement avant sa visibilité par le gestionnaire sur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Admin,</a:t>
            </a: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Affecter le signalement à un gestionnaire,</a:t>
            </a: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Affecter un délai d’exécution au gestionnaire affecté par ses soins,</a:t>
            </a: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Suivre le traitement du signalement en lien avec Suricate.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- 6- Paramétrage selon trois modes de transmission des signalements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Mode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-rando /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-admin seulement)</a:t>
            </a: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Mode Mixte (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-rando transmet à Suricate et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-admin)</a:t>
            </a: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Mode Suricate (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-rando transmet à Suricate seulement)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- 7 -  Transformation dans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Admin d’un signalement en intervention associée à un aménagement (travaux) ou à une signalétique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- 8  -Intégration de délais de traitement du signalement avec  mise en place d’alertes par rapport aux délais de traitement pour relancer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le gestionnaire du signalement sur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admin.</a:t>
            </a: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16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- 9 - Gestion depuis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Admin des mises à jour dans le suivi des signalements Suricate avec les changements de statut et les messages transmis aux sentinelles.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Ainsi tout le traitement d’un signalement avec tous les changements de statuts et messages de suivi (au changement de statut et envoyés à la sentinelle) remonteront automatiquement  de </a:t>
            </a:r>
            <a:r>
              <a:rPr lang="fr-FR" alt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Geotrek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admin vers Suricate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4" name="Google Shape;918;p23">
            <a:extLst>
              <a:ext uri="{FF2B5EF4-FFF2-40B4-BE49-F238E27FC236}">
                <a16:creationId xmlns:a16="http://schemas.microsoft.com/office/drawing/2014/main" id="{6FB3A43A-7FDE-4C8D-8332-38983F6E77E7}"/>
              </a:ext>
            </a:extLst>
          </p:cNvPr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8156" y="522399"/>
            <a:ext cx="9144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11;p1">
            <a:extLst>
              <a:ext uri="{FF2B5EF4-FFF2-40B4-BE49-F238E27FC236}">
                <a16:creationId xmlns:a16="http://schemas.microsoft.com/office/drawing/2014/main" id="{7C7FD441-48C2-4372-B6C2-E93F25E1C7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6612" y="112824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7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"/>
          <p:cNvSpPr txBox="1"/>
          <p:nvPr/>
        </p:nvSpPr>
        <p:spPr>
          <a:xfrm>
            <a:off x="151093" y="397164"/>
            <a:ext cx="8591550" cy="566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2667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66700" algn="ctr">
              <a:lnSpc>
                <a:spcPct val="105000"/>
              </a:lnSpc>
              <a:buSzPts val="2000"/>
            </a:pPr>
            <a:r>
              <a:rPr lang="en-US" sz="2000" b="1" dirty="0" err="1">
                <a:solidFill>
                  <a:srgbClr val="FFFFFF"/>
                </a:solidFill>
              </a:rPr>
              <a:t>Modalités</a:t>
            </a:r>
            <a:r>
              <a:rPr lang="en-US" sz="2000" b="1" dirty="0">
                <a:solidFill>
                  <a:srgbClr val="FFFFFF"/>
                </a:solidFill>
              </a:rPr>
              <a:t> et Planning </a:t>
            </a:r>
          </a:p>
          <a:p>
            <a:pPr marL="266700" lvl="0" indent="-266700" algn="ctr">
              <a:lnSpc>
                <a:spcPct val="105000"/>
              </a:lnSpc>
              <a:buSzPts val="2000"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l’interface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 2019 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- Edition, par le </a:t>
            </a:r>
            <a:r>
              <a:rPr lang="en-US" sz="1800" dirty="0" err="1">
                <a:solidFill>
                  <a:srgbClr val="FFFFFF"/>
                </a:solidFill>
              </a:rPr>
              <a:t>Departement</a:t>
            </a:r>
            <a:r>
              <a:rPr lang="en-US" sz="1800" dirty="0">
                <a:solidFill>
                  <a:srgbClr val="FFFFFF"/>
                </a:solidFill>
              </a:rPr>
              <a:t>, d’un bon de </a:t>
            </a:r>
            <a:r>
              <a:rPr lang="en-US" sz="1800" dirty="0" err="1">
                <a:solidFill>
                  <a:srgbClr val="FFFFFF"/>
                </a:solidFill>
              </a:rPr>
              <a:t>commande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auprès</a:t>
            </a:r>
            <a:r>
              <a:rPr lang="en-US" sz="1800" dirty="0">
                <a:solidFill>
                  <a:srgbClr val="FFFFFF"/>
                </a:solidFill>
              </a:rPr>
              <a:t> de la </a:t>
            </a:r>
            <a:r>
              <a:rPr lang="en-US" sz="1800" dirty="0" err="1">
                <a:solidFill>
                  <a:srgbClr val="FFFFFF"/>
                </a:solidFill>
              </a:rPr>
              <a:t>société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Makina</a:t>
            </a:r>
            <a:r>
              <a:rPr lang="en-US" sz="1800" dirty="0">
                <a:solidFill>
                  <a:srgbClr val="FFFFFF"/>
                </a:solidFill>
              </a:rPr>
              <a:t> Corpus suite à la notification des instances Massif Central.</a:t>
            </a:r>
          </a:p>
          <a:p>
            <a:pPr lvl="0">
              <a:lnSpc>
                <a:spcPct val="105000"/>
              </a:lnSpc>
              <a:buSzPts val="1800"/>
            </a:pPr>
            <a:r>
              <a:rPr lang="en-US" sz="1800" dirty="0">
                <a:solidFill>
                  <a:srgbClr val="FFFFFF"/>
                </a:solidFill>
              </a:rPr>
              <a:t>- Constitution par le </a:t>
            </a:r>
            <a:r>
              <a:rPr lang="en-US" sz="1800" dirty="0" err="1">
                <a:solidFill>
                  <a:srgbClr val="FFFFFF"/>
                </a:solidFill>
              </a:rPr>
              <a:t>Département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</a:t>
            </a:r>
            <a:r>
              <a:rPr lang="en-US" sz="1800" dirty="0">
                <a:solidFill>
                  <a:srgbClr val="FFFFFF"/>
                </a:solidFill>
              </a:rPr>
              <a:t> lien avec le </a:t>
            </a:r>
            <a:r>
              <a:rPr lang="en-US" sz="1800" dirty="0" err="1">
                <a:solidFill>
                  <a:srgbClr val="FFFFFF"/>
                </a:solidFill>
              </a:rPr>
              <a:t>Pôle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Ressouces</a:t>
            </a:r>
            <a:r>
              <a:rPr lang="en-US" sz="1800" dirty="0">
                <a:solidFill>
                  <a:srgbClr val="FFFFFF"/>
                </a:solidFill>
              </a:rPr>
              <a:t> National des Sport de Nature d’un </a:t>
            </a:r>
            <a:r>
              <a:rPr lang="en-US" sz="1800" dirty="0" err="1">
                <a:solidFill>
                  <a:srgbClr val="FFFFFF"/>
                </a:solidFill>
              </a:rPr>
              <a:t>groupe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suivi</a:t>
            </a:r>
            <a:r>
              <a:rPr lang="en-US" sz="1800" dirty="0">
                <a:solidFill>
                  <a:srgbClr val="FFFFFF"/>
                </a:solidFill>
              </a:rPr>
              <a:t> pour la mise oeuvre de </a:t>
            </a:r>
            <a:r>
              <a:rPr lang="en-US" sz="1800" dirty="0" err="1">
                <a:solidFill>
                  <a:srgbClr val="FFFFFF"/>
                </a:solidFill>
              </a:rPr>
              <a:t>l’interface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ouvert</a:t>
            </a:r>
            <a:r>
              <a:rPr lang="en-US" sz="1800" dirty="0">
                <a:solidFill>
                  <a:srgbClr val="FFFFFF"/>
                </a:solidFill>
              </a:rPr>
              <a:t> aux </a:t>
            </a:r>
            <a:r>
              <a:rPr lang="en-US" sz="1800" dirty="0" err="1">
                <a:solidFill>
                  <a:srgbClr val="FFFFFF"/>
                </a:solidFill>
              </a:rPr>
              <a:t>communautés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Geotrek</a:t>
            </a:r>
            <a:r>
              <a:rPr lang="en-US" sz="1800" dirty="0">
                <a:solidFill>
                  <a:srgbClr val="FFFFFF"/>
                </a:solidFill>
              </a:rPr>
              <a:t> et GTMC </a:t>
            </a:r>
          </a:p>
          <a:p>
            <a:pPr lvl="0">
              <a:lnSpc>
                <a:spcPct val="105000"/>
              </a:lnSpc>
              <a:buSzPts val="1800"/>
            </a:pPr>
            <a:r>
              <a:rPr lang="en-US" sz="1800" dirty="0">
                <a:solidFill>
                  <a:srgbClr val="FFFFFF"/>
                </a:solidFill>
              </a:rPr>
              <a:t>(Contact </a:t>
            </a:r>
            <a:r>
              <a:rPr lang="en-US" sz="1800" dirty="0" err="1">
                <a:solidFill>
                  <a:srgbClr val="FFFFFF"/>
                </a:solidFill>
              </a:rPr>
              <a:t>Département</a:t>
            </a:r>
            <a:r>
              <a:rPr lang="en-US" sz="1800" dirty="0">
                <a:solidFill>
                  <a:srgbClr val="FFFFFF"/>
                </a:solidFill>
              </a:rPr>
              <a:t> du Gard : </a:t>
            </a:r>
            <a:r>
              <a:rPr lang="en-US" sz="1800" dirty="0">
                <a:solidFill>
                  <a:srgbClr val="FFFFFF"/>
                </a:solidFill>
                <a:hlinkClick r:id="rId3"/>
              </a:rPr>
              <a:t>christophe.lavigne@gard.fr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</a:p>
          <a:p>
            <a:pPr marL="285750" marR="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endParaRPr lang="en-US" sz="1800" dirty="0">
              <a:solidFill>
                <a:srgbClr val="FFFFFF"/>
              </a:solidFill>
            </a:endParaRPr>
          </a:p>
          <a:p>
            <a: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u="sng" dirty="0">
                <a:solidFill>
                  <a:srgbClr val="FFFFFF"/>
                </a:solidFill>
              </a:rPr>
              <a:t>Début 2020 </a:t>
            </a:r>
            <a:r>
              <a:rPr lang="en-US" sz="1800" dirty="0">
                <a:solidFill>
                  <a:srgbClr val="FFFFFF"/>
                </a:solidFill>
              </a:rPr>
              <a:t>:</a:t>
            </a:r>
          </a:p>
          <a:p>
            <a: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FFFFFF"/>
                </a:solidFill>
              </a:rPr>
              <a:t>- Articulation avec les </a:t>
            </a:r>
            <a:r>
              <a:rPr lang="en-US" sz="1800" dirty="0" err="1">
                <a:solidFill>
                  <a:srgbClr val="FFFFFF"/>
                </a:solidFill>
              </a:rPr>
              <a:t>développements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liés</a:t>
            </a:r>
            <a:r>
              <a:rPr lang="en-US" sz="1800" dirty="0">
                <a:solidFill>
                  <a:srgbClr val="FFFFFF"/>
                </a:solidFill>
              </a:rPr>
              <a:t> au </a:t>
            </a:r>
            <a:r>
              <a:rPr lang="en-US" sz="1800" dirty="0" err="1">
                <a:solidFill>
                  <a:srgbClr val="FFFFFF"/>
                </a:solidFill>
              </a:rPr>
              <a:t>groupement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commande</a:t>
            </a:r>
            <a:r>
              <a:rPr lang="en-US" sz="1800" dirty="0">
                <a:solidFill>
                  <a:srgbClr val="FFFFFF"/>
                </a:solidFill>
              </a:rPr>
              <a:t>,</a:t>
            </a:r>
          </a:p>
          <a:p>
            <a: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FFFFFF"/>
                </a:solidFill>
              </a:rPr>
              <a:t>- Adaptations </a:t>
            </a:r>
            <a:r>
              <a:rPr lang="en-US" sz="1800" dirty="0" err="1">
                <a:solidFill>
                  <a:srgbClr val="FFFFFF"/>
                </a:solidFill>
              </a:rPr>
              <a:t>éventuelles</a:t>
            </a:r>
            <a:r>
              <a:rPr lang="en-US" sz="1800" dirty="0">
                <a:solidFill>
                  <a:srgbClr val="FFFFFF"/>
                </a:solidFill>
              </a:rPr>
              <a:t>,</a:t>
            </a:r>
          </a:p>
          <a:p>
            <a: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800" dirty="0">
              <a:solidFill>
                <a:srgbClr val="FFFFFF"/>
              </a:solidFill>
            </a:endParaRPr>
          </a:p>
          <a:p>
            <a: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Automne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2020 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Livraison de l’interface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endParaRPr sz="1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9">
            <a:hlinkClick r:id="rId4"/>
          </p:cNvPr>
          <p:cNvSpPr/>
          <p:nvPr/>
        </p:nvSpPr>
        <p:spPr>
          <a:xfrm>
            <a:off x="7983538" y="3994944"/>
            <a:ext cx="660400" cy="622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404" y="60000"/>
                </a:moveTo>
                <a:lnTo>
                  <a:pt x="17596" y="15000"/>
                </a:lnTo>
                <a:lnTo>
                  <a:pt x="17596" y="105000"/>
                </a:lnTo>
                <a:close/>
              </a:path>
              <a:path w="120000" h="120000" fill="darken" extrusionOk="0">
                <a:moveTo>
                  <a:pt x="102404" y="60000"/>
                </a:moveTo>
                <a:lnTo>
                  <a:pt x="17596" y="15000"/>
                </a:lnTo>
                <a:lnTo>
                  <a:pt x="17596" y="105000"/>
                </a:lnTo>
                <a:close/>
              </a:path>
              <a:path w="120000" h="120000" fill="none" extrusionOk="0">
                <a:moveTo>
                  <a:pt x="102404" y="60000"/>
                </a:moveTo>
                <a:lnTo>
                  <a:pt x="17596" y="105000"/>
                </a:lnTo>
                <a:lnTo>
                  <a:pt x="1759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4607" y="5673072"/>
            <a:ext cx="701584" cy="7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18;p23">
            <a:extLst>
              <a:ext uri="{FF2B5EF4-FFF2-40B4-BE49-F238E27FC236}">
                <a16:creationId xmlns:a16="http://schemas.microsoft.com/office/drawing/2014/main" id="{C0DCF55B-E70B-4221-8351-A1386693DECA}"/>
              </a:ext>
            </a:extLst>
          </p:cNvPr>
          <p:cNvPicPr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8156" y="522399"/>
            <a:ext cx="9144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11;p1">
            <a:extLst>
              <a:ext uri="{FF2B5EF4-FFF2-40B4-BE49-F238E27FC236}">
                <a16:creationId xmlns:a16="http://schemas.microsoft.com/office/drawing/2014/main" id="{18E9F58D-56DE-4E56-ABA2-9CB0DD1157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96612" y="112824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582E5962-7DC6-4172-BF38-DDC442BE2D6E}"/>
              </a:ext>
            </a:extLst>
          </p:cNvPr>
          <p:cNvSpPr/>
          <p:nvPr/>
        </p:nvSpPr>
        <p:spPr>
          <a:xfrm>
            <a:off x="5597492" y="5618105"/>
            <a:ext cx="1308968" cy="884933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EPCI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estionnaire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D4F8F59-B9E3-4627-81E7-D4FA352EE8F7}"/>
              </a:ext>
            </a:extLst>
          </p:cNvPr>
          <p:cNvSpPr/>
          <p:nvPr/>
        </p:nvSpPr>
        <p:spPr>
          <a:xfrm>
            <a:off x="3873745" y="5689907"/>
            <a:ext cx="1361528" cy="771525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Département gestionnaire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E6830DD-04EE-4B2F-90EA-625DFE7CEF0A}"/>
              </a:ext>
            </a:extLst>
          </p:cNvPr>
          <p:cNvSpPr/>
          <p:nvPr/>
        </p:nvSpPr>
        <p:spPr>
          <a:xfrm>
            <a:off x="378115" y="1300977"/>
            <a:ext cx="1313994" cy="7715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Usagers pratiquants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D6D2EBF-2CE3-4123-9ABE-C85EE7405A53}"/>
              </a:ext>
            </a:extLst>
          </p:cNvPr>
          <p:cNvSpPr/>
          <p:nvPr/>
        </p:nvSpPr>
        <p:spPr>
          <a:xfrm>
            <a:off x="431134" y="5714544"/>
            <a:ext cx="1502646" cy="731521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Parc National gestio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nnaire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B90A34E-9226-4131-8420-6EB051B6D7FC}"/>
              </a:ext>
            </a:extLst>
          </p:cNvPr>
          <p:cNvSpPr/>
          <p:nvPr/>
        </p:nvSpPr>
        <p:spPr>
          <a:xfrm>
            <a:off x="2187553" y="5726688"/>
            <a:ext cx="1320240" cy="731521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Parc naturel régional gestionnaire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C86E92D-FC2A-47FD-B0E0-FB44D2F844A4}"/>
              </a:ext>
            </a:extLst>
          </p:cNvPr>
          <p:cNvSpPr/>
          <p:nvPr/>
        </p:nvSpPr>
        <p:spPr>
          <a:xfrm>
            <a:off x="2073231" y="2600684"/>
            <a:ext cx="999446" cy="153348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Modérateur Suricate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(Dpt, EPCI, PN, PNR…)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0" name="Google Shape;664;p7">
            <a:extLst>
              <a:ext uri="{FF2B5EF4-FFF2-40B4-BE49-F238E27FC236}">
                <a16:creationId xmlns:a16="http://schemas.microsoft.com/office/drawing/2014/main" id="{A5E89257-6F6B-4743-A00E-3D19CDC9771D}"/>
              </a:ext>
            </a:extLst>
          </p:cNvPr>
          <p:cNvGrpSpPr/>
          <p:nvPr/>
        </p:nvGrpSpPr>
        <p:grpSpPr>
          <a:xfrm>
            <a:off x="906222" y="2186142"/>
            <a:ext cx="209298" cy="419100"/>
            <a:chOff x="3587" y="4254"/>
            <a:chExt cx="174" cy="408"/>
          </a:xfrm>
        </p:grpSpPr>
        <p:cxnSp>
          <p:nvCxnSpPr>
            <p:cNvPr id="31" name="Google Shape;665;p7">
              <a:extLst>
                <a:ext uri="{FF2B5EF4-FFF2-40B4-BE49-F238E27FC236}">
                  <a16:creationId xmlns:a16="http://schemas.microsoft.com/office/drawing/2014/main" id="{8BC90493-5989-4F5C-8C80-C24D98BC756D}"/>
                </a:ext>
              </a:extLst>
            </p:cNvPr>
            <p:cNvCxnSpPr/>
            <p:nvPr/>
          </p:nvCxnSpPr>
          <p:spPr>
            <a:xfrm>
              <a:off x="3587" y="4254"/>
              <a:ext cx="0" cy="408"/>
            </a:xfrm>
            <a:prstGeom prst="straightConnector1">
              <a:avLst/>
            </a:pr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" name="Google Shape;666;p7">
              <a:extLst>
                <a:ext uri="{FF2B5EF4-FFF2-40B4-BE49-F238E27FC236}">
                  <a16:creationId xmlns:a16="http://schemas.microsoft.com/office/drawing/2014/main" id="{F9E42564-93B2-4649-83A2-83FCF7B7721F}"/>
                </a:ext>
              </a:extLst>
            </p:cNvPr>
            <p:cNvCxnSpPr/>
            <p:nvPr/>
          </p:nvCxnSpPr>
          <p:spPr>
            <a:xfrm rot="10800000">
              <a:off x="3761" y="4254"/>
              <a:ext cx="0" cy="408"/>
            </a:xfrm>
            <a:prstGeom prst="straightConnector1">
              <a:avLst/>
            </a:prstGeom>
            <a:noFill/>
            <a:ln w="444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DE681CE2-9899-4E04-9D0C-8332E06BD460}"/>
              </a:ext>
            </a:extLst>
          </p:cNvPr>
          <p:cNvSpPr/>
          <p:nvPr/>
        </p:nvSpPr>
        <p:spPr>
          <a:xfrm>
            <a:off x="7268679" y="5505747"/>
            <a:ext cx="1361528" cy="1159536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Comités Sportifs gestionnaires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(CDRP, CD FFME…)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E33EF143-B185-4E56-9E0C-704E818F2E4A}"/>
              </a:ext>
            </a:extLst>
          </p:cNvPr>
          <p:cNvSpPr/>
          <p:nvPr/>
        </p:nvSpPr>
        <p:spPr>
          <a:xfrm>
            <a:off x="1859200" y="129180"/>
            <a:ext cx="5154917" cy="433099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tement d’une alerte/signalement sur un GR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BE2F3A92-CD4A-4973-B980-7F5F4E1ED40C}"/>
              </a:ext>
            </a:extLst>
          </p:cNvPr>
          <p:cNvSpPr/>
          <p:nvPr/>
        </p:nvSpPr>
        <p:spPr>
          <a:xfrm>
            <a:off x="5084692" y="4154394"/>
            <a:ext cx="1652558" cy="544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Signalement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71B5583-E8F8-4416-9280-0A07A6B8D9D6}"/>
              </a:ext>
            </a:extLst>
          </p:cNvPr>
          <p:cNvSpPr/>
          <p:nvPr/>
        </p:nvSpPr>
        <p:spPr>
          <a:xfrm>
            <a:off x="4453834" y="1007326"/>
            <a:ext cx="1218605" cy="21306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Modérateur </a:t>
            </a:r>
            <a:r>
              <a:rPr lang="fr-FR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Geotrek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(Dpt, EPCI, PN, PNR…)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Analyse et affectation 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à un gestionnaire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Résultat de recherche d'images pour &quot;appli Suricate&quot;&quot;">
            <a:extLst>
              <a:ext uri="{FF2B5EF4-FFF2-40B4-BE49-F238E27FC236}">
                <a16:creationId xmlns:a16="http://schemas.microsoft.com/office/drawing/2014/main" id="{C0985C7E-62D0-4598-A1D7-0A465B54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4" y="2768823"/>
            <a:ext cx="1040347" cy="10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oogle Shape;664;p7">
            <a:extLst>
              <a:ext uri="{FF2B5EF4-FFF2-40B4-BE49-F238E27FC236}">
                <a16:creationId xmlns:a16="http://schemas.microsoft.com/office/drawing/2014/main" id="{215D8A19-DC27-42B1-B477-33C603857FEE}"/>
              </a:ext>
            </a:extLst>
          </p:cNvPr>
          <p:cNvGrpSpPr/>
          <p:nvPr/>
        </p:nvGrpSpPr>
        <p:grpSpPr>
          <a:xfrm rot="5400000">
            <a:off x="1652242" y="3053974"/>
            <a:ext cx="273050" cy="419100"/>
            <a:chOff x="3533" y="4294"/>
            <a:chExt cx="227" cy="408"/>
          </a:xfrm>
        </p:grpSpPr>
        <p:cxnSp>
          <p:nvCxnSpPr>
            <p:cNvPr id="99" name="Google Shape;665;p7">
              <a:extLst>
                <a:ext uri="{FF2B5EF4-FFF2-40B4-BE49-F238E27FC236}">
                  <a16:creationId xmlns:a16="http://schemas.microsoft.com/office/drawing/2014/main" id="{DB9180C1-CEEA-4167-8A52-0FE8C9BE95EC}"/>
                </a:ext>
              </a:extLst>
            </p:cNvPr>
            <p:cNvCxnSpPr/>
            <p:nvPr/>
          </p:nvCxnSpPr>
          <p:spPr>
            <a:xfrm>
              <a:off x="3533" y="4294"/>
              <a:ext cx="0" cy="408"/>
            </a:xfrm>
            <a:prstGeom prst="straightConnector1">
              <a:avLst/>
            </a:prstGeom>
            <a:noFill/>
            <a:ln w="444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0" name="Google Shape;666;p7">
              <a:extLst>
                <a:ext uri="{FF2B5EF4-FFF2-40B4-BE49-F238E27FC236}">
                  <a16:creationId xmlns:a16="http://schemas.microsoft.com/office/drawing/2014/main" id="{7C02D29C-7305-43A7-A5A2-2C9ED4B7B57D}"/>
                </a:ext>
              </a:extLst>
            </p:cNvPr>
            <p:cNvCxnSpPr/>
            <p:nvPr/>
          </p:nvCxnSpPr>
          <p:spPr>
            <a:xfrm rot="10800000">
              <a:off x="3760" y="4294"/>
              <a:ext cx="0" cy="408"/>
            </a:xfrm>
            <a:prstGeom prst="straightConnector1">
              <a:avLst/>
            </a:pr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70" name="Connecteur : en angle 69">
            <a:extLst>
              <a:ext uri="{FF2B5EF4-FFF2-40B4-BE49-F238E27FC236}">
                <a16:creationId xmlns:a16="http://schemas.microsoft.com/office/drawing/2014/main" id="{BB63E7BC-A718-4D74-8D9B-81D1D0991298}"/>
              </a:ext>
            </a:extLst>
          </p:cNvPr>
          <p:cNvCxnSpPr>
            <a:cxnSpLocks/>
          </p:cNvCxnSpPr>
          <p:nvPr/>
        </p:nvCxnSpPr>
        <p:spPr>
          <a:xfrm flipV="1">
            <a:off x="2867855" y="1499258"/>
            <a:ext cx="1529299" cy="975353"/>
          </a:xfrm>
          <a:prstGeom prst="bentConnector3">
            <a:avLst>
              <a:gd name="adj1" fmla="val -313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 : en angle 77">
            <a:extLst>
              <a:ext uri="{FF2B5EF4-FFF2-40B4-BE49-F238E27FC236}">
                <a16:creationId xmlns:a16="http://schemas.microsoft.com/office/drawing/2014/main" id="{A3CE7895-3D73-4946-851C-B80C45B3A12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58559" y="1287137"/>
            <a:ext cx="1714460" cy="1338610"/>
          </a:xfrm>
          <a:prstGeom prst="bentConnector3">
            <a:avLst>
              <a:gd name="adj1" fmla="val 99432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 : coins arrondis 150">
            <a:extLst>
              <a:ext uri="{FF2B5EF4-FFF2-40B4-BE49-F238E27FC236}">
                <a16:creationId xmlns:a16="http://schemas.microsoft.com/office/drawing/2014/main" id="{10C11AD5-31D8-4CFC-9715-C21EA239F666}"/>
              </a:ext>
            </a:extLst>
          </p:cNvPr>
          <p:cNvSpPr/>
          <p:nvPr/>
        </p:nvSpPr>
        <p:spPr>
          <a:xfrm>
            <a:off x="3448975" y="4185637"/>
            <a:ext cx="1565447" cy="46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intervention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2" name="Google Shape;665;p7">
            <a:extLst>
              <a:ext uri="{FF2B5EF4-FFF2-40B4-BE49-F238E27FC236}">
                <a16:creationId xmlns:a16="http://schemas.microsoft.com/office/drawing/2014/main" id="{3310B134-EA7B-439D-8BFD-E5A91893FDF7}"/>
              </a:ext>
            </a:extLst>
          </p:cNvPr>
          <p:cNvCxnSpPr>
            <a:cxnSpLocks/>
          </p:cNvCxnSpPr>
          <p:nvPr/>
        </p:nvCxnSpPr>
        <p:spPr>
          <a:xfrm flipH="1">
            <a:off x="4764749" y="4527017"/>
            <a:ext cx="564174" cy="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4" name="Rectangle : coins arrondis 253">
            <a:extLst>
              <a:ext uri="{FF2B5EF4-FFF2-40B4-BE49-F238E27FC236}">
                <a16:creationId xmlns:a16="http://schemas.microsoft.com/office/drawing/2014/main" id="{4C1AA458-F7DA-4EA4-A8CB-E209B0B985DE}"/>
              </a:ext>
            </a:extLst>
          </p:cNvPr>
          <p:cNvSpPr/>
          <p:nvPr/>
        </p:nvSpPr>
        <p:spPr>
          <a:xfrm>
            <a:off x="2909128" y="4662031"/>
            <a:ext cx="2087535" cy="3227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Suivi délai intervention / alerte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B0C61597-E57A-4187-AEDD-007DEB3B242A}"/>
              </a:ext>
            </a:extLst>
          </p:cNvPr>
          <p:cNvCxnSpPr>
            <a:cxnSpLocks/>
          </p:cNvCxnSpPr>
          <p:nvPr/>
        </p:nvCxnSpPr>
        <p:spPr>
          <a:xfrm>
            <a:off x="431134" y="5492160"/>
            <a:ext cx="7944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Groupe 262">
            <a:extLst>
              <a:ext uri="{FF2B5EF4-FFF2-40B4-BE49-F238E27FC236}">
                <a16:creationId xmlns:a16="http://schemas.microsoft.com/office/drawing/2014/main" id="{FD8D9480-C1DD-4627-B224-D69C3497A68D}"/>
              </a:ext>
            </a:extLst>
          </p:cNvPr>
          <p:cNvGrpSpPr/>
          <p:nvPr/>
        </p:nvGrpSpPr>
        <p:grpSpPr>
          <a:xfrm>
            <a:off x="5129610" y="2777259"/>
            <a:ext cx="1410165" cy="1361465"/>
            <a:chOff x="3159948" y="2475535"/>
            <a:chExt cx="1410165" cy="1361465"/>
          </a:xfrm>
        </p:grpSpPr>
        <p:pic>
          <p:nvPicPr>
            <p:cNvPr id="264" name="Google Shape;511;p1">
              <a:extLst>
                <a:ext uri="{FF2B5EF4-FFF2-40B4-BE49-F238E27FC236}">
                  <a16:creationId xmlns:a16="http://schemas.microsoft.com/office/drawing/2014/main" id="{84A4BF61-506C-43B0-A9E6-C6B22149467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59948" y="2475535"/>
              <a:ext cx="1410165" cy="136146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</p:pic>
        <p:sp>
          <p:nvSpPr>
            <p:cNvPr id="265" name="ZoneTexte 264">
              <a:extLst>
                <a:ext uri="{FF2B5EF4-FFF2-40B4-BE49-F238E27FC236}">
                  <a16:creationId xmlns:a16="http://schemas.microsoft.com/office/drawing/2014/main" id="{4AD2977D-0280-487D-8D8E-DD6532663FC1}"/>
                </a:ext>
              </a:extLst>
            </p:cNvPr>
            <p:cNvSpPr txBox="1"/>
            <p:nvPr/>
          </p:nvSpPr>
          <p:spPr>
            <a:xfrm>
              <a:off x="3627830" y="3478739"/>
              <a:ext cx="809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Rando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8DFD8B8-9EAB-4331-8C33-CBD98653A13F}"/>
              </a:ext>
            </a:extLst>
          </p:cNvPr>
          <p:cNvGrpSpPr/>
          <p:nvPr/>
        </p:nvGrpSpPr>
        <p:grpSpPr>
          <a:xfrm>
            <a:off x="3586498" y="2785591"/>
            <a:ext cx="1410165" cy="1361465"/>
            <a:chOff x="3159948" y="2475535"/>
            <a:chExt cx="1410165" cy="1361465"/>
          </a:xfrm>
        </p:grpSpPr>
        <p:pic>
          <p:nvPicPr>
            <p:cNvPr id="18" name="Google Shape;511;p1">
              <a:extLst>
                <a:ext uri="{FF2B5EF4-FFF2-40B4-BE49-F238E27FC236}">
                  <a16:creationId xmlns:a16="http://schemas.microsoft.com/office/drawing/2014/main" id="{6A645DC2-F2D1-4C58-870B-F15205B0E6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59948" y="2475535"/>
              <a:ext cx="1410165" cy="136146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8B08541-AB8C-47F1-A2A0-DA07500CDEDE}"/>
                </a:ext>
              </a:extLst>
            </p:cNvPr>
            <p:cNvSpPr txBox="1"/>
            <p:nvPr/>
          </p:nvSpPr>
          <p:spPr>
            <a:xfrm>
              <a:off x="3627830" y="3478739"/>
              <a:ext cx="809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Admin</a:t>
              </a:r>
            </a:p>
          </p:txBody>
        </p:sp>
      </p:grpSp>
      <p:sp>
        <p:nvSpPr>
          <p:cNvPr id="288" name="Rectangle : coins arrondis 287">
            <a:extLst>
              <a:ext uri="{FF2B5EF4-FFF2-40B4-BE49-F238E27FC236}">
                <a16:creationId xmlns:a16="http://schemas.microsoft.com/office/drawing/2014/main" id="{582462E1-3E1E-4CA0-8467-DBDB4DC75C87}"/>
              </a:ext>
            </a:extLst>
          </p:cNvPr>
          <p:cNvSpPr/>
          <p:nvPr/>
        </p:nvSpPr>
        <p:spPr>
          <a:xfrm>
            <a:off x="2798185" y="1072175"/>
            <a:ext cx="1439278" cy="29418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 retour usager</a:t>
            </a:r>
          </a:p>
        </p:txBody>
      </p: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D49D610E-CAEE-49EA-A8C7-CD50F97BE792}"/>
              </a:ext>
            </a:extLst>
          </p:cNvPr>
          <p:cNvCxnSpPr>
            <a:cxnSpLocks/>
            <a:stCxn id="46" idx="2"/>
          </p:cNvCxnSpPr>
          <p:nvPr/>
        </p:nvCxnSpPr>
        <p:spPr>
          <a:xfrm rot="5400000" flipH="1">
            <a:off x="3108227" y="1896274"/>
            <a:ext cx="635255" cy="4970232"/>
          </a:xfrm>
          <a:prstGeom prst="bentConnector4">
            <a:avLst>
              <a:gd name="adj1" fmla="val -55296"/>
              <a:gd name="adj2" fmla="val 99819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Google Shape;666;p7">
            <a:extLst>
              <a:ext uri="{FF2B5EF4-FFF2-40B4-BE49-F238E27FC236}">
                <a16:creationId xmlns:a16="http://schemas.microsoft.com/office/drawing/2014/main" id="{DF4FE1D3-5D14-4608-B8B4-C7D3A6695429}"/>
              </a:ext>
            </a:extLst>
          </p:cNvPr>
          <p:cNvCxnSpPr/>
          <p:nvPr/>
        </p:nvCxnSpPr>
        <p:spPr>
          <a:xfrm rot="10800000">
            <a:off x="3874010" y="5089028"/>
            <a:ext cx="0" cy="419100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2" name="Google Shape;665;p7">
            <a:extLst>
              <a:ext uri="{FF2B5EF4-FFF2-40B4-BE49-F238E27FC236}">
                <a16:creationId xmlns:a16="http://schemas.microsoft.com/office/drawing/2014/main" id="{20FF983D-846E-4C93-AABA-4E113AC88775}"/>
              </a:ext>
            </a:extLst>
          </p:cNvPr>
          <p:cNvCxnSpPr/>
          <p:nvPr/>
        </p:nvCxnSpPr>
        <p:spPr>
          <a:xfrm rot="5400000">
            <a:off x="3306239" y="3207337"/>
            <a:ext cx="0" cy="419100"/>
          </a:xfrm>
          <a:prstGeom prst="straightConnector1">
            <a:avLst/>
          </a:prstGeom>
          <a:noFill/>
          <a:ln w="444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3" name="Rectangle : coins arrondis 302">
            <a:extLst>
              <a:ext uri="{FF2B5EF4-FFF2-40B4-BE49-F238E27FC236}">
                <a16:creationId xmlns:a16="http://schemas.microsoft.com/office/drawing/2014/main" id="{1A08ED58-24A9-489F-BBDE-7EB022B41AF5}"/>
              </a:ext>
            </a:extLst>
          </p:cNvPr>
          <p:cNvSpPr/>
          <p:nvPr/>
        </p:nvSpPr>
        <p:spPr>
          <a:xfrm>
            <a:off x="7181260" y="4732501"/>
            <a:ext cx="1205667" cy="28352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 </a:t>
            </a:r>
            <a:r>
              <a:rPr lang="fr-FR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Geotrek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4" name="Rectangle : coins arrondis 303">
            <a:extLst>
              <a:ext uri="{FF2B5EF4-FFF2-40B4-BE49-F238E27FC236}">
                <a16:creationId xmlns:a16="http://schemas.microsoft.com/office/drawing/2014/main" id="{72E53C17-3D60-42DD-82C4-3D1DAD8D2DF0}"/>
              </a:ext>
            </a:extLst>
          </p:cNvPr>
          <p:cNvSpPr/>
          <p:nvPr/>
        </p:nvSpPr>
        <p:spPr>
          <a:xfrm>
            <a:off x="1240096" y="4848625"/>
            <a:ext cx="1205667" cy="2835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 Suricate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9" name="Connecteur droit avec flèche 258">
            <a:extLst>
              <a:ext uri="{FF2B5EF4-FFF2-40B4-BE49-F238E27FC236}">
                <a16:creationId xmlns:a16="http://schemas.microsoft.com/office/drawing/2014/main" id="{51F44919-42D8-4738-B433-72408B6B1F1C}"/>
              </a:ext>
            </a:extLst>
          </p:cNvPr>
          <p:cNvCxnSpPr>
            <a:cxnSpLocks/>
          </p:cNvCxnSpPr>
          <p:nvPr/>
        </p:nvCxnSpPr>
        <p:spPr>
          <a:xfrm flipH="1" flipV="1">
            <a:off x="5352466" y="4541856"/>
            <a:ext cx="1773163" cy="2815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" name="Google Shape;518;p1">
            <a:extLst>
              <a:ext uri="{FF2B5EF4-FFF2-40B4-BE49-F238E27FC236}">
                <a16:creationId xmlns:a16="http://schemas.microsoft.com/office/drawing/2014/main" id="{022BF338-7B07-4B8A-9CF5-49A8F5364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9935" y="5618105"/>
            <a:ext cx="458554" cy="40178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Rectangle : coins arrondis 314">
            <a:extLst>
              <a:ext uri="{FF2B5EF4-FFF2-40B4-BE49-F238E27FC236}">
                <a16:creationId xmlns:a16="http://schemas.microsoft.com/office/drawing/2014/main" id="{7E62AF19-7F91-436B-B2C1-4E0AF9FEB4C1}"/>
              </a:ext>
            </a:extLst>
          </p:cNvPr>
          <p:cNvSpPr/>
          <p:nvPr/>
        </p:nvSpPr>
        <p:spPr>
          <a:xfrm>
            <a:off x="7095941" y="3072228"/>
            <a:ext cx="1313994" cy="7715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Usagers pratiquants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16" name="Google Shape;664;p7">
            <a:extLst>
              <a:ext uri="{FF2B5EF4-FFF2-40B4-BE49-F238E27FC236}">
                <a16:creationId xmlns:a16="http://schemas.microsoft.com/office/drawing/2014/main" id="{0D56536E-C217-47A8-9795-E02279DD6BF2}"/>
              </a:ext>
            </a:extLst>
          </p:cNvPr>
          <p:cNvGrpSpPr/>
          <p:nvPr/>
        </p:nvGrpSpPr>
        <p:grpSpPr>
          <a:xfrm rot="5400000">
            <a:off x="6699918" y="3256773"/>
            <a:ext cx="209298" cy="419100"/>
            <a:chOff x="3587" y="4254"/>
            <a:chExt cx="174" cy="408"/>
          </a:xfrm>
        </p:grpSpPr>
        <p:cxnSp>
          <p:nvCxnSpPr>
            <p:cNvPr id="317" name="Google Shape;665;p7">
              <a:extLst>
                <a:ext uri="{FF2B5EF4-FFF2-40B4-BE49-F238E27FC236}">
                  <a16:creationId xmlns:a16="http://schemas.microsoft.com/office/drawing/2014/main" id="{C377EF0D-CD89-40BB-B18A-34FCADB5B171}"/>
                </a:ext>
              </a:extLst>
            </p:cNvPr>
            <p:cNvCxnSpPr/>
            <p:nvPr/>
          </p:nvCxnSpPr>
          <p:spPr>
            <a:xfrm>
              <a:off x="3587" y="4254"/>
              <a:ext cx="0" cy="408"/>
            </a:xfrm>
            <a:prstGeom prst="straightConnector1">
              <a:avLst/>
            </a:pr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8" name="Google Shape;666;p7">
              <a:extLst>
                <a:ext uri="{FF2B5EF4-FFF2-40B4-BE49-F238E27FC236}">
                  <a16:creationId xmlns:a16="http://schemas.microsoft.com/office/drawing/2014/main" id="{85409DF3-D9D9-4324-9316-93D44EC6D62A}"/>
                </a:ext>
              </a:extLst>
            </p:cNvPr>
            <p:cNvCxnSpPr/>
            <p:nvPr/>
          </p:nvCxnSpPr>
          <p:spPr>
            <a:xfrm rot="10800000">
              <a:off x="3761" y="4254"/>
              <a:ext cx="0" cy="408"/>
            </a:xfrm>
            <a:prstGeom prst="straightConnector1">
              <a:avLst/>
            </a:prstGeom>
            <a:noFill/>
            <a:ln w="444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pic>
        <p:nvPicPr>
          <p:cNvPr id="319" name="Google Shape;918;p23">
            <a:extLst>
              <a:ext uri="{FF2B5EF4-FFF2-40B4-BE49-F238E27FC236}">
                <a16:creationId xmlns:a16="http://schemas.microsoft.com/office/drawing/2014/main" id="{5B6BD2B7-8C3E-4E53-9DDA-0FF4D2094B0B}"/>
              </a:ext>
            </a:extLst>
          </p:cNvPr>
          <p:cNvPicPr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8156" y="522399"/>
            <a:ext cx="9144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511;p1">
            <a:extLst>
              <a:ext uri="{FF2B5EF4-FFF2-40B4-BE49-F238E27FC236}">
                <a16:creationId xmlns:a16="http://schemas.microsoft.com/office/drawing/2014/main" id="{8B18520B-833B-47A5-A9FA-5EBE6F4CE1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6612" y="112824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2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10" descr="csm_campagne-attractivit%C3%A9-2019-gard-faire3coursesavantderentrer_0a278fca0c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73563" y="2728913"/>
            <a:ext cx="4770437" cy="358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0" descr="csm_campagne-attractivit%C3%A9-2019-gard-rencontreausommet_eb6ec87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00" y="190500"/>
            <a:ext cx="5003800" cy="3752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6" name="Google Shape;726;p10"/>
          <p:cNvGrpSpPr/>
          <p:nvPr/>
        </p:nvGrpSpPr>
        <p:grpSpPr>
          <a:xfrm>
            <a:off x="2934494" y="4494989"/>
            <a:ext cx="996950" cy="830262"/>
            <a:chOff x="703" y="2383"/>
            <a:chExt cx="628" cy="523"/>
          </a:xfrm>
        </p:grpSpPr>
        <p:pic>
          <p:nvPicPr>
            <p:cNvPr id="727" name="Google Shape;727;p10" descr="Imac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3" y="2383"/>
              <a:ext cx="628" cy="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0" y="2399"/>
              <a:ext cx="323" cy="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9" name="Google Shape;72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20183">
            <a:off x="2418556" y="4107639"/>
            <a:ext cx="684213" cy="68421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F67748-A8DC-45CD-B34F-26BA0752F9F8}"/>
              </a:ext>
            </a:extLst>
          </p:cNvPr>
          <p:cNvSpPr txBox="1"/>
          <p:nvPr/>
        </p:nvSpPr>
        <p:spPr>
          <a:xfrm>
            <a:off x="5889985" y="1121153"/>
            <a:ext cx="2743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Merci de votre attention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DF1FC2-73E9-4B11-9498-94E2F4D25587}"/>
              </a:ext>
            </a:extLst>
          </p:cNvPr>
          <p:cNvSpPr txBox="1"/>
          <p:nvPr/>
        </p:nvSpPr>
        <p:spPr>
          <a:xfrm>
            <a:off x="191294" y="4770420"/>
            <a:ext cx="2743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Frédéric DELHOUME</a:t>
            </a:r>
          </a:p>
          <a:p>
            <a:r>
              <a:rPr lang="fr-FR" dirty="0">
                <a:solidFill>
                  <a:schemeClr val="tx1"/>
                </a:solidFill>
              </a:rPr>
              <a:t>Responsable Randonnées et Activités de Pleine Nature</a:t>
            </a:r>
          </a:p>
          <a:p>
            <a:r>
              <a:rPr lang="fr-FR" dirty="0">
                <a:solidFill>
                  <a:schemeClr val="tx1"/>
                </a:solidFill>
              </a:rPr>
              <a:t>Service Attractivité et Patrimoine Naturel</a:t>
            </a:r>
          </a:p>
          <a:p>
            <a:r>
              <a:rPr lang="fr-FR" dirty="0">
                <a:solidFill>
                  <a:schemeClr val="tx1"/>
                </a:solidFill>
              </a:rPr>
              <a:t>Département du Gard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662D8-58CA-48C5-88DF-80AD9B04FB7E}"/>
              </a:ext>
            </a:extLst>
          </p:cNvPr>
          <p:cNvSpPr/>
          <p:nvPr/>
        </p:nvSpPr>
        <p:spPr>
          <a:xfrm>
            <a:off x="191294" y="6142438"/>
            <a:ext cx="231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8"/>
              </a:rPr>
              <a:t>frederic.delhoume@gard.fr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482</Words>
  <Application>Microsoft Office PowerPoint</Application>
  <PresentationFormat>Affichage à l'écran (4:3)</PresentationFormat>
  <Paragraphs>116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Calibri</vt:lpstr>
      <vt:lpstr>Noto Sans Symbols</vt:lpstr>
      <vt:lpstr>Wingdings 2</vt:lpstr>
      <vt:lpstr>Calisto MT</vt:lpstr>
      <vt:lpstr>Tahoma</vt:lpstr>
      <vt:lpstr>Ardoise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DELHOUME Frederic</dc:creator>
  <cp:lastModifiedBy>DELHOUME Frederic</cp:lastModifiedBy>
  <cp:revision>48</cp:revision>
  <dcterms:modified xsi:type="dcterms:W3CDTF">2019-11-06T19:40:23Z</dcterms:modified>
</cp:coreProperties>
</file>