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notesSlides/notesSlide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6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media/image1.jpeg" ContentType="image/jpeg"/>
  <Override PartName="/ppt/media/image8.png" ContentType="image/png"/>
  <Override PartName="/ppt/media/image2.jpeg" ContentType="image/jpeg"/>
  <Override PartName="/ppt/media/image3.jpeg" ContentType="image/jpeg"/>
  <Override PartName="/ppt/media/image4.jpeg" ContentType="image/jpeg"/>
  <Override PartName="/ppt/media/image7.png" ContentType="image/png"/>
  <Override PartName="/ppt/media/image5.jpeg" ContentType="image/jpeg"/>
  <Override PartName="/ppt/media/image6.png" ContentType="image/png"/>
  <Override PartName="/ppt/media/image9.png" ContentType="image/png"/>
  <Override PartName="/ppt/media/image10.png" ContentType="image/png"/>
  <Override PartName="/ppt/media/image11.jpeg" ContentType="image/jpeg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9144000" cy="6858000"/>
  <p:notesSz cx="7099300" cy="102346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FR" sz="4400" spc="-1" strike="noStrike">
                <a:latin typeface="Arial"/>
              </a:rPr>
              <a:t>Cliquez pour déplacer la diapo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fr-FR" sz="2000" spc="-1" strike="noStrike">
                <a:latin typeface="Arial"/>
              </a:rPr>
              <a:t>Cliquez pour modifier le format des notes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fr-FR" sz="1400" spc="-1" strike="noStrike">
                <a:latin typeface="Times New Roman"/>
              </a:rPr>
              <a:t> 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fr-FR" sz="1400" spc="-1" strike="noStrike">
                <a:latin typeface="Times New Roman"/>
              </a:rPr>
              <a:t> 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fr-FR" sz="1400" spc="-1" strike="noStrike">
                <a:latin typeface="Times New Roman"/>
              </a:rPr>
              <a:t> 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119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3718D4F2-FF09-497F-ACAD-C6883FE88959}" type="slidenum">
              <a:rPr b="0" lang="fr-FR" sz="1400" spc="-1" strike="noStrike">
                <a:latin typeface="Times New Roman"/>
              </a:rPr>
              <a:t>1</a:t>
            </a:fld>
            <a:endParaRPr b="0" lang="fr-FR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sldImg"/>
          </p:nvPr>
        </p:nvSpPr>
        <p:spPr>
          <a:xfrm>
            <a:off x="990720" y="766800"/>
            <a:ext cx="5117400" cy="3837960"/>
          </a:xfrm>
          <a:prstGeom prst="rect">
            <a:avLst/>
          </a:prstGeom>
        </p:spPr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709920" y="4861440"/>
            <a:ext cx="5678640" cy="4604760"/>
          </a:xfrm>
          <a:prstGeom prst="rect">
            <a:avLst/>
          </a:prstGeom>
        </p:spPr>
        <p:txBody>
          <a:bodyPr lIns="94680" rIns="94680" tIns="47520" bIns="47520"/>
          <a:p>
            <a:endParaRPr b="0" lang="fr-FR" sz="2000" spc="-1" strike="noStrike">
              <a:latin typeface="Arial"/>
            </a:endParaRPr>
          </a:p>
        </p:txBody>
      </p:sp>
      <p:sp>
        <p:nvSpPr>
          <p:cNvPr id="142" name="CustomShape 3"/>
          <p:cNvSpPr/>
          <p:nvPr/>
        </p:nvSpPr>
        <p:spPr>
          <a:xfrm>
            <a:off x="4021200" y="9721080"/>
            <a:ext cx="3075480" cy="510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4680" rIns="94680" tIns="47520" bIns="47520" anchor="b"/>
          <a:p>
            <a:pPr algn="r">
              <a:lnSpc>
                <a:spcPct val="100000"/>
              </a:lnSpc>
            </a:pPr>
            <a:fld id="{FAD0DBF3-086A-44B4-AFC3-C754DE46EDC4}" type="slidenum">
              <a:rPr b="0" lang="fr-FR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&lt;numéro&gt;</a:t>
            </a:fld>
            <a:endParaRPr b="0" lang="fr-FR" sz="1200" spc="-1" strike="noStrike">
              <a:latin typeface="Arial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sldImg"/>
          </p:nvPr>
        </p:nvSpPr>
        <p:spPr>
          <a:xfrm>
            <a:off x="990720" y="766800"/>
            <a:ext cx="5117400" cy="3837960"/>
          </a:xfrm>
          <a:prstGeom prst="rect">
            <a:avLst/>
          </a:prstGeom>
        </p:spPr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709920" y="4861440"/>
            <a:ext cx="5678640" cy="4604760"/>
          </a:xfrm>
          <a:prstGeom prst="rect">
            <a:avLst/>
          </a:prstGeom>
        </p:spPr>
        <p:txBody>
          <a:bodyPr lIns="94680" rIns="94680" tIns="47520" bIns="47520"/>
          <a:p>
            <a:pPr marL="216000" indent="-215640">
              <a:lnSpc>
                <a:spcPct val="100000"/>
              </a:lnSpc>
            </a:pPr>
            <a:r>
              <a:rPr b="0" lang="fr-FR" sz="2000" spc="-1" strike="noStrike">
                <a:latin typeface="Arial"/>
              </a:rPr>
              <a:t>Données intégrées par les référents SIG, accès limité aux chargés de missions APN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145" name="CustomShape 3"/>
          <p:cNvSpPr/>
          <p:nvPr/>
        </p:nvSpPr>
        <p:spPr>
          <a:xfrm>
            <a:off x="4021200" y="9721080"/>
            <a:ext cx="3075480" cy="510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4680" rIns="94680" tIns="47520" bIns="47520" anchor="b"/>
          <a:p>
            <a:pPr algn="r">
              <a:lnSpc>
                <a:spcPct val="100000"/>
              </a:lnSpc>
            </a:pPr>
            <a:fld id="{956738F2-BBCF-499D-BBAA-994B79ED4775}" type="slidenum">
              <a:rPr b="0" lang="fr-FR" sz="1200" spc="-1" strike="noStrike">
                <a:latin typeface="Times New Roman"/>
              </a:rPr>
              <a:t>&lt;numéro&gt;</a:t>
            </a:fld>
            <a:endParaRPr b="0" lang="fr-FR" sz="12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fr-FR" sz="1800" spc="-1" strike="noStrike">
                <a:latin typeface="Arial"/>
              </a:rPr>
              <a:t>Cliquez pour éditer le format du texte-titre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Cliquez pour éditer le format du plan de texte</a:t>
            </a:r>
            <a:endParaRPr b="0" lang="fr-F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latin typeface="Arial"/>
              </a:rPr>
              <a:t>Second niveau de plan</a:t>
            </a:r>
            <a:endParaRPr b="0" lang="fr-F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latin typeface="Arial"/>
              </a:rPr>
              <a:t>Troisième niveau de plan</a:t>
            </a:r>
            <a:endParaRPr b="0" lang="fr-F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latin typeface="Arial"/>
              </a:rPr>
              <a:t>Quatrième niveau de plan</a:t>
            </a:r>
            <a:endParaRPr b="0" lang="fr-F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Cinquième niveau de plan</a:t>
            </a:r>
            <a:endParaRPr b="0" lang="fr-F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Sixième niveau de plan</a:t>
            </a:r>
            <a:endParaRPr b="0" lang="fr-F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Septième niveau de plan</a:t>
            </a:r>
            <a:endParaRPr b="0" lang="fr-F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FR" sz="4400" spc="-1" strike="noStrike">
                <a:latin typeface="Arial"/>
              </a:rPr>
              <a:t>Cliquez pour éditer le format du texte-titre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Cliquez pour éditer le format du plan de texte</a:t>
            </a:r>
            <a:endParaRPr b="0" lang="fr-F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latin typeface="Arial"/>
              </a:rPr>
              <a:t>Second niveau de plan</a:t>
            </a:r>
            <a:endParaRPr b="0" lang="fr-F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latin typeface="Arial"/>
              </a:rPr>
              <a:t>Troisième niveau de plan</a:t>
            </a:r>
            <a:endParaRPr b="0" lang="fr-F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latin typeface="Arial"/>
              </a:rPr>
              <a:t>Quatrième niveau de plan</a:t>
            </a:r>
            <a:endParaRPr b="0" lang="fr-F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Cinquième niveau de plan</a:t>
            </a:r>
            <a:endParaRPr b="0" lang="fr-F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Sixième niveau de plan</a:t>
            </a:r>
            <a:endParaRPr b="0" lang="fr-F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Septième niveau de plan</a:t>
            </a:r>
            <a:endParaRPr b="0" lang="fr-F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FR" sz="4400" spc="-1" strike="noStrike">
                <a:latin typeface="Arial"/>
              </a:rPr>
              <a:t>Cliquez pour éditer le format du texte-titre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Cliquez pour éditer le format du plan de texte</a:t>
            </a:r>
            <a:endParaRPr b="0" lang="fr-F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latin typeface="Arial"/>
              </a:rPr>
              <a:t>Second niveau de plan</a:t>
            </a:r>
            <a:endParaRPr b="0" lang="fr-F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latin typeface="Arial"/>
              </a:rPr>
              <a:t>Troisième niveau de plan</a:t>
            </a:r>
            <a:endParaRPr b="0" lang="fr-F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latin typeface="Arial"/>
              </a:rPr>
              <a:t>Quatrième niveau de plan</a:t>
            </a:r>
            <a:endParaRPr b="0" lang="fr-F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Cinquième niveau de plan</a:t>
            </a:r>
            <a:endParaRPr b="0" lang="fr-F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Sixième niveau de plan</a:t>
            </a:r>
            <a:endParaRPr b="0" lang="fr-F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Septième niveau de plan</a:t>
            </a:r>
            <a:endParaRPr b="0" lang="fr-F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3.xml"/><Relationship Id="rId4" Type="http://schemas.openxmlformats.org/officeDocument/2006/relationships/notesSlide" Target="../notesSlides/notesSlide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jpe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866520" y="2320920"/>
            <a:ext cx="5916960" cy="2550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1" name="CustomShape 2"/>
          <p:cNvSpPr/>
          <p:nvPr/>
        </p:nvSpPr>
        <p:spPr>
          <a:xfrm>
            <a:off x="-2520" y="753480"/>
            <a:ext cx="9143280" cy="2386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1" lang="fr-FR" sz="4000" spc="-1" strike="noStrike">
                <a:solidFill>
                  <a:srgbClr val="595959"/>
                </a:solidFill>
                <a:latin typeface="Calibri"/>
              </a:rPr>
              <a:t>Agglomérateur de données </a:t>
            </a:r>
            <a:br/>
            <a:r>
              <a:rPr b="1" lang="fr-FR" sz="4000" spc="-1" strike="noStrike">
                <a:solidFill>
                  <a:srgbClr val="595959"/>
                </a:solidFill>
                <a:latin typeface="Calibri"/>
              </a:rPr>
              <a:t>de plusieurs Geotrek </a:t>
            </a:r>
            <a:endParaRPr b="0" lang="fr-FR" sz="4000" spc="-1" strike="noStrike">
              <a:latin typeface="Arial"/>
            </a:endParaRPr>
          </a:p>
        </p:txBody>
      </p:sp>
      <p:pic>
        <p:nvPicPr>
          <p:cNvPr id="122" name="Image 4" descr=""/>
          <p:cNvPicPr/>
          <p:nvPr/>
        </p:nvPicPr>
        <p:blipFill>
          <a:blip r:embed="rId2"/>
          <a:stretch/>
        </p:blipFill>
        <p:spPr>
          <a:xfrm>
            <a:off x="-2520" y="3141000"/>
            <a:ext cx="9145800" cy="10947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251640" y="1143000"/>
            <a:ext cx="8712360" cy="5349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lvl="1" marL="343080" indent="-342360" algn="just">
              <a:lnSpc>
                <a:spcPct val="100000"/>
              </a:lnSpc>
              <a:spcBef>
                <a:spcPts val="1199"/>
              </a:spcBef>
              <a:buClr>
                <a:srgbClr val="b73720"/>
              </a:buClr>
              <a:buFont typeface="Webdings" charset="2"/>
              <a:buChar char=""/>
            </a:pPr>
            <a:r>
              <a:rPr b="1" lang="fr-FR" sz="2000" spc="-1" strike="noStrike">
                <a:solidFill>
                  <a:srgbClr val="595959"/>
                </a:solidFill>
                <a:latin typeface="Calibri"/>
                <a:ea typeface="DejaVu Sans"/>
              </a:rPr>
              <a:t>La randonnée, un sujet commun entre différents acteurs  : </a:t>
            </a:r>
            <a:r>
              <a:rPr b="0" lang="fr-FR" sz="1600" spc="-1" strike="noStrike">
                <a:solidFill>
                  <a:srgbClr val="595959"/>
                </a:solidFill>
                <a:latin typeface="Calibri"/>
                <a:ea typeface="DejaVu Sans"/>
              </a:rPr>
              <a:t>PNE, EPCI, Département 05 et 04, CDRP 05, ADDET 05, Parc national des Écrins, PNR du Queyras et des Baronnies</a:t>
            </a:r>
            <a:endParaRPr b="0" lang="fr-FR" sz="1600" spc="-1" strike="noStrike">
              <a:latin typeface="Arial"/>
            </a:endParaRPr>
          </a:p>
          <a:p>
            <a:pPr lvl="1" marL="343080" indent="-342360" algn="just">
              <a:lnSpc>
                <a:spcPct val="100000"/>
              </a:lnSpc>
              <a:spcBef>
                <a:spcPts val="1199"/>
              </a:spcBef>
              <a:buClr>
                <a:srgbClr val="b73720"/>
              </a:buClr>
              <a:buFont typeface="Webdings" charset="2"/>
              <a:buChar char=""/>
            </a:pPr>
            <a:r>
              <a:rPr b="1" lang="fr-FR" sz="2000" spc="-1" strike="noStrike">
                <a:solidFill>
                  <a:srgbClr val="595959"/>
                </a:solidFill>
                <a:latin typeface="Calibri"/>
                <a:ea typeface="DejaVu Sans"/>
              </a:rPr>
              <a:t>Mais une valorisation de la randonnée très hétérogène à l’échelle du territoire des Hautes-Alpes et peu de moyens </a:t>
            </a:r>
            <a:endParaRPr b="0" lang="fr-FR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199"/>
              </a:spcBef>
            </a:pPr>
            <a:endParaRPr b="0" lang="fr-FR" sz="2000" spc="-1" strike="noStrike">
              <a:latin typeface="Arial"/>
            </a:endParaRPr>
          </a:p>
          <a:p>
            <a:pPr lvl="1" marL="343080" indent="-342360" algn="just">
              <a:lnSpc>
                <a:spcPct val="100000"/>
              </a:lnSpc>
              <a:spcBef>
                <a:spcPts val="1199"/>
              </a:spcBef>
              <a:buClr>
                <a:srgbClr val="b73720"/>
              </a:buClr>
              <a:buFont typeface="Webdings" charset="2"/>
              <a:buChar char=""/>
            </a:pPr>
            <a:r>
              <a:rPr b="1" lang="fr-FR" sz="2000" spc="-1" strike="noStrike">
                <a:solidFill>
                  <a:srgbClr val="595959"/>
                </a:solidFill>
                <a:latin typeface="Calibri"/>
                <a:ea typeface="DejaVu Sans"/>
              </a:rPr>
              <a:t>Plusieurs atouts : </a:t>
            </a:r>
            <a:endParaRPr b="0" lang="fr-FR" sz="2000" spc="-1" strike="noStrike">
              <a:latin typeface="Arial"/>
            </a:endParaRPr>
          </a:p>
          <a:p>
            <a:pPr lvl="2" marL="685800" indent="-285120" algn="just">
              <a:lnSpc>
                <a:spcPct val="100000"/>
              </a:lnSpc>
              <a:spcBef>
                <a:spcPts val="1199"/>
              </a:spcBef>
              <a:buClr>
                <a:srgbClr val="b73720"/>
              </a:buClr>
              <a:buFont typeface="Arial"/>
              <a:buChar char="-"/>
            </a:pPr>
            <a:r>
              <a:rPr b="0" lang="fr-FR" sz="1600" spc="-1" strike="noStrike">
                <a:solidFill>
                  <a:srgbClr val="595959"/>
                </a:solidFill>
                <a:latin typeface="Calibri"/>
                <a:ea typeface="DejaVu Sans"/>
              </a:rPr>
              <a:t>l’utilisation du même outil pour la gestion et la valorisation de de la randonnée  (Geotrek)</a:t>
            </a:r>
            <a:endParaRPr b="0" lang="fr-FR" sz="1600" spc="-1" strike="noStrike">
              <a:latin typeface="Arial"/>
            </a:endParaRPr>
          </a:p>
          <a:p>
            <a:pPr lvl="2" marL="685800" indent="-285120" algn="just">
              <a:lnSpc>
                <a:spcPct val="100000"/>
              </a:lnSpc>
              <a:spcBef>
                <a:spcPts val="1199"/>
              </a:spcBef>
              <a:buClr>
                <a:srgbClr val="b73720"/>
              </a:buClr>
              <a:buFont typeface="Arial"/>
              <a:buChar char="-"/>
            </a:pPr>
            <a:r>
              <a:rPr b="0" lang="fr-FR" sz="1600" spc="-1" strike="noStrike">
                <a:solidFill>
                  <a:srgbClr val="595959"/>
                </a:solidFill>
                <a:latin typeface="Calibri"/>
                <a:ea typeface="DejaVu Sans"/>
              </a:rPr>
              <a:t>Une volonté partagée d’afficher un portail de la randonnée à l’échelle du territoire des Hautes-Alpes en évitant la double saisie </a:t>
            </a:r>
            <a:endParaRPr b="0" lang="fr-FR" sz="1600" spc="-1" strike="noStrike">
              <a:latin typeface="Arial"/>
            </a:endParaRPr>
          </a:p>
          <a:p>
            <a:pPr lvl="2" marL="685800" indent="-285120" algn="just">
              <a:lnSpc>
                <a:spcPct val="100000"/>
              </a:lnSpc>
              <a:spcBef>
                <a:spcPts val="1199"/>
              </a:spcBef>
              <a:buClr>
                <a:srgbClr val="b73720"/>
              </a:buClr>
              <a:buFont typeface="Arial"/>
              <a:buChar char="-"/>
            </a:pPr>
            <a:r>
              <a:rPr b="0" lang="fr-FR" sz="1600" spc="-1" strike="noStrike">
                <a:solidFill>
                  <a:srgbClr val="595959"/>
                </a:solidFill>
                <a:latin typeface="Calibri"/>
                <a:ea typeface="DejaVu Sans"/>
              </a:rPr>
              <a:t>Une culture de la mutualisation des outils de géomatique des EPCI via le projet GéoMAS du Département</a:t>
            </a:r>
            <a:endParaRPr b="0" lang="fr-FR" sz="1600" spc="-1" strike="noStrike">
              <a:latin typeface="Arial"/>
            </a:endParaRPr>
          </a:p>
          <a:p>
            <a:pPr lvl="2" marL="685800" indent="-285120" algn="just">
              <a:lnSpc>
                <a:spcPct val="100000"/>
              </a:lnSpc>
              <a:spcBef>
                <a:spcPts val="1199"/>
              </a:spcBef>
              <a:buClr>
                <a:srgbClr val="b73720"/>
              </a:buClr>
              <a:buFont typeface="Arial"/>
              <a:buChar char="-"/>
            </a:pPr>
            <a:r>
              <a:rPr b="0" lang="fr-FR" sz="1600" spc="-1" strike="noStrike">
                <a:solidFill>
                  <a:srgbClr val="595959"/>
                </a:solidFill>
                <a:latin typeface="Calibri"/>
                <a:ea typeface="DejaVu Sans"/>
              </a:rPr>
              <a:t>Une mutualisation déjà engagée pour les Geotrek du PNE avec les EPCI en zone périphérique</a:t>
            </a:r>
            <a:endParaRPr b="0" lang="fr-FR" sz="16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199"/>
              </a:spcBef>
            </a:pPr>
            <a:endParaRPr b="0" lang="fr-FR" sz="16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199"/>
              </a:spcBef>
            </a:pPr>
            <a:endParaRPr b="0" lang="fr-FR" sz="16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199"/>
              </a:spcBef>
            </a:pPr>
            <a:endParaRPr b="0" lang="fr-FR" sz="1600" spc="-1" strike="noStrike">
              <a:latin typeface="Arial"/>
            </a:endParaRPr>
          </a:p>
          <a:p>
            <a:pPr marL="457200" algn="just">
              <a:lnSpc>
                <a:spcPct val="100000"/>
              </a:lnSpc>
              <a:spcBef>
                <a:spcPts val="1199"/>
              </a:spcBef>
            </a:pPr>
            <a:endParaRPr b="0" lang="fr-FR" sz="1600" spc="-1" strike="noStrike">
              <a:latin typeface="Arial"/>
            </a:endParaRPr>
          </a:p>
        </p:txBody>
      </p:sp>
      <p:sp>
        <p:nvSpPr>
          <p:cNvPr id="124" name="CustomShape 2"/>
          <p:cNvSpPr/>
          <p:nvPr/>
        </p:nvSpPr>
        <p:spPr>
          <a:xfrm>
            <a:off x="0" y="0"/>
            <a:ext cx="91432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1" lang="fr-FR" sz="3200" spc="-1" strike="noStrike">
                <a:solidFill>
                  <a:srgbClr val="b73720"/>
                </a:solidFill>
                <a:latin typeface="Calibri"/>
                <a:ea typeface="DejaVu Sans"/>
              </a:rPr>
              <a:t>Éléments de contexte</a:t>
            </a:r>
            <a:endParaRPr b="0" lang="fr-FR" sz="3200" spc="-1" strike="noStrike">
              <a:latin typeface="Arial"/>
            </a:endParaRPr>
          </a:p>
        </p:txBody>
      </p:sp>
      <p:sp>
        <p:nvSpPr>
          <p:cNvPr id="125" name="CustomShape 3"/>
          <p:cNvSpPr/>
          <p:nvPr/>
        </p:nvSpPr>
        <p:spPr>
          <a:xfrm>
            <a:off x="8629560" y="6492960"/>
            <a:ext cx="51372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fld id="{F06AF6CF-E30F-477B-90D3-2C4D9DCDC300}" type="slidenum">
              <a:rPr b="0" lang="fr-FR" sz="1200" spc="-1" strike="noStrike">
                <a:solidFill>
                  <a:srgbClr val="b73720"/>
                </a:solidFill>
                <a:latin typeface="Calibri"/>
                <a:ea typeface="DejaVu Sans"/>
              </a:rPr>
              <a:t>2</a:t>
            </a:fld>
            <a:endParaRPr b="0" lang="fr-FR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Image 4" descr=""/>
          <p:cNvPicPr/>
          <p:nvPr/>
        </p:nvPicPr>
        <p:blipFill>
          <a:blip r:embed="rId1"/>
          <a:stretch/>
        </p:blipFill>
        <p:spPr>
          <a:xfrm>
            <a:off x="0" y="0"/>
            <a:ext cx="9143280" cy="6465600"/>
          </a:xfrm>
          <a:prstGeom prst="rect">
            <a:avLst/>
          </a:prstGeom>
          <a:ln>
            <a:noFill/>
          </a:ln>
        </p:spPr>
      </p:pic>
      <p:sp>
        <p:nvSpPr>
          <p:cNvPr id="127" name="CustomShape 1"/>
          <p:cNvSpPr/>
          <p:nvPr/>
        </p:nvSpPr>
        <p:spPr>
          <a:xfrm>
            <a:off x="-108360" y="-34560"/>
            <a:ext cx="1943640" cy="63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fr-FR" sz="3600" spc="-1" strike="noStrike">
                <a:solidFill>
                  <a:srgbClr val="ff0000"/>
                </a:solidFill>
                <a:latin typeface="Calibri"/>
                <a:ea typeface="DejaVu Sans"/>
              </a:rPr>
              <a:t>AVANT</a:t>
            </a:r>
            <a:endParaRPr b="0" lang="fr-FR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Image 7" descr=""/>
          <p:cNvPicPr/>
          <p:nvPr/>
        </p:nvPicPr>
        <p:blipFill>
          <a:blip r:embed="rId1"/>
          <a:stretch/>
        </p:blipFill>
        <p:spPr>
          <a:xfrm>
            <a:off x="0" y="19440"/>
            <a:ext cx="9143280" cy="6465600"/>
          </a:xfrm>
          <a:prstGeom prst="rect">
            <a:avLst/>
          </a:prstGeom>
          <a:ln>
            <a:noFill/>
          </a:ln>
        </p:spPr>
      </p:pic>
      <p:sp>
        <p:nvSpPr>
          <p:cNvPr id="129" name="CustomShape 1"/>
          <p:cNvSpPr/>
          <p:nvPr/>
        </p:nvSpPr>
        <p:spPr>
          <a:xfrm>
            <a:off x="-108360" y="-34560"/>
            <a:ext cx="1943640" cy="63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fr-FR" sz="3600" spc="-1" strike="noStrike">
                <a:solidFill>
                  <a:srgbClr val="ff0000"/>
                </a:solidFill>
                <a:latin typeface="Calibri"/>
                <a:ea typeface="DejaVu Sans"/>
              </a:rPr>
              <a:t>APRES</a:t>
            </a:r>
            <a:endParaRPr b="0" lang="fr-FR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Image 1" descr=""/>
          <p:cNvPicPr/>
          <p:nvPr/>
        </p:nvPicPr>
        <p:blipFill>
          <a:blip r:embed="rId1"/>
          <a:stretch/>
        </p:blipFill>
        <p:spPr>
          <a:xfrm>
            <a:off x="179640" y="1143000"/>
            <a:ext cx="8784360" cy="4968000"/>
          </a:xfrm>
          <a:prstGeom prst="rect">
            <a:avLst/>
          </a:prstGeom>
          <a:ln>
            <a:noFill/>
          </a:ln>
        </p:spPr>
      </p:pic>
      <p:pic>
        <p:nvPicPr>
          <p:cNvPr id="131" name="Image 2" descr=""/>
          <p:cNvPicPr/>
          <p:nvPr/>
        </p:nvPicPr>
        <p:blipFill>
          <a:blip r:embed="rId2"/>
          <a:stretch/>
        </p:blipFill>
        <p:spPr>
          <a:xfrm>
            <a:off x="179640" y="6239160"/>
            <a:ext cx="4183560" cy="289440"/>
          </a:xfrm>
          <a:prstGeom prst="rect">
            <a:avLst/>
          </a:prstGeom>
          <a:ln>
            <a:noFill/>
          </a:ln>
        </p:spPr>
      </p:pic>
      <p:sp>
        <p:nvSpPr>
          <p:cNvPr id="132" name="CustomShape 1"/>
          <p:cNvSpPr/>
          <p:nvPr/>
        </p:nvSpPr>
        <p:spPr>
          <a:xfrm>
            <a:off x="0" y="0"/>
            <a:ext cx="91432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359640" y="1143000"/>
            <a:ext cx="8424360" cy="545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just">
              <a:lnSpc>
                <a:spcPct val="100000"/>
              </a:lnSpc>
              <a:spcBef>
                <a:spcPts val="1199"/>
              </a:spcBef>
            </a:pPr>
            <a:endParaRPr b="0" lang="fr-FR" sz="1800" spc="-1" strike="noStrike">
              <a:latin typeface="Arial"/>
            </a:endParaRPr>
          </a:p>
          <a:p>
            <a:pPr lvl="1" marL="343080" indent="-342360" algn="just">
              <a:lnSpc>
                <a:spcPct val="100000"/>
              </a:lnSpc>
              <a:spcBef>
                <a:spcPts val="1199"/>
              </a:spcBef>
              <a:buClr>
                <a:srgbClr val="b73720"/>
              </a:buClr>
              <a:buFont typeface="Webdings" charset="2"/>
              <a:buChar char=""/>
            </a:pPr>
            <a:r>
              <a:rPr b="1" lang="fr-FR" sz="2000" spc="-1" strike="noStrike">
                <a:solidFill>
                  <a:srgbClr val="595959"/>
                </a:solidFill>
                <a:latin typeface="Calibri"/>
                <a:ea typeface="DejaVu Sans"/>
              </a:rPr>
              <a:t>Définir les correspondances de champs entre les différents Geotrek</a:t>
            </a:r>
            <a:endParaRPr b="0" lang="fr-FR" sz="2000" spc="-1" strike="noStrike">
              <a:latin typeface="Arial"/>
            </a:endParaRPr>
          </a:p>
          <a:p>
            <a:pPr lvl="1" marL="343080" indent="-342360" algn="just">
              <a:lnSpc>
                <a:spcPct val="100000"/>
              </a:lnSpc>
              <a:spcBef>
                <a:spcPts val="1199"/>
              </a:spcBef>
              <a:buClr>
                <a:srgbClr val="b73720"/>
              </a:buClr>
              <a:buFont typeface="Webdings" charset="2"/>
              <a:buChar char=""/>
            </a:pPr>
            <a:r>
              <a:rPr b="1" lang="fr-FR" sz="2000" spc="-1" strike="noStrike">
                <a:solidFill>
                  <a:srgbClr val="595959"/>
                </a:solidFill>
                <a:latin typeface="Calibri"/>
                <a:ea typeface="DejaVu Sans"/>
              </a:rPr>
              <a:t>Définir les règles d’usages et les procédures à respecter pour l’intégration des données dans chacun des geotrek de manière à faire remonter des données « calibrées » : charte d’engagement, guide d’utilisation, etc.</a:t>
            </a:r>
            <a:endParaRPr b="0" lang="fr-FR" sz="2000" spc="-1" strike="noStrike">
              <a:latin typeface="Arial"/>
            </a:endParaRPr>
          </a:p>
          <a:p>
            <a:pPr lvl="1" marL="343080" indent="-342360" algn="just">
              <a:lnSpc>
                <a:spcPct val="100000"/>
              </a:lnSpc>
              <a:spcBef>
                <a:spcPts val="1199"/>
              </a:spcBef>
              <a:buClr>
                <a:srgbClr val="b73720"/>
              </a:buClr>
              <a:buFont typeface="Webdings" charset="2"/>
              <a:buChar char=""/>
            </a:pPr>
            <a:r>
              <a:rPr b="1" lang="fr-FR" sz="2000" spc="-1" strike="noStrike">
                <a:solidFill>
                  <a:srgbClr val="595959"/>
                </a:solidFill>
                <a:latin typeface="Calibri"/>
                <a:ea typeface="DejaVu Sans"/>
              </a:rPr>
              <a:t>Définir les rôles des référents SIG territoriaux, des chargés de missions d’Activité Pleine Nature et des Offices du Tourisme.</a:t>
            </a:r>
            <a:endParaRPr b="0" lang="fr-FR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199"/>
              </a:spcBef>
            </a:pPr>
            <a:endParaRPr b="0" lang="fr-FR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199"/>
              </a:spcBef>
            </a:pPr>
            <a:endParaRPr b="0" lang="fr-FR" sz="2000" spc="-1" strike="noStrike">
              <a:latin typeface="Arial"/>
            </a:endParaRPr>
          </a:p>
          <a:p>
            <a:pPr marL="457200" algn="just">
              <a:lnSpc>
                <a:spcPct val="100000"/>
              </a:lnSpc>
              <a:spcBef>
                <a:spcPts val="1199"/>
              </a:spcBef>
            </a:pPr>
            <a:r>
              <a:rPr b="1" i="1" lang="fr-FR" sz="2000" spc="-1" strike="noStrike">
                <a:solidFill>
                  <a:srgbClr val="595959"/>
                </a:solidFill>
                <a:latin typeface="Calibri"/>
                <a:ea typeface="DejaVu Sans"/>
              </a:rPr>
              <a:t>Début du projet (1</a:t>
            </a:r>
            <a:r>
              <a:rPr b="1" i="1" lang="fr-FR" sz="2000" spc="-1" strike="noStrike" baseline="30000">
                <a:solidFill>
                  <a:srgbClr val="595959"/>
                </a:solidFill>
                <a:latin typeface="Calibri"/>
                <a:ea typeface="DejaVu Sans"/>
              </a:rPr>
              <a:t>ère</a:t>
            </a:r>
            <a:r>
              <a:rPr b="1" i="1" lang="fr-FR" sz="2000" spc="-1" strike="noStrike">
                <a:solidFill>
                  <a:srgbClr val="595959"/>
                </a:solidFill>
                <a:latin typeface="Calibri"/>
                <a:ea typeface="DejaVu Sans"/>
              </a:rPr>
              <a:t> réflexion entre acteurs) : juillet 2014 </a:t>
            </a:r>
            <a:endParaRPr b="0" lang="fr-FR" sz="2000" spc="-1" strike="noStrike">
              <a:latin typeface="Arial"/>
            </a:endParaRPr>
          </a:p>
          <a:p>
            <a:pPr marL="457200" algn="just">
              <a:lnSpc>
                <a:spcPct val="100000"/>
              </a:lnSpc>
              <a:spcBef>
                <a:spcPts val="1199"/>
              </a:spcBef>
            </a:pPr>
            <a:r>
              <a:rPr b="1" i="1" lang="fr-FR" sz="2000" spc="-1" strike="noStrike">
                <a:solidFill>
                  <a:srgbClr val="595959"/>
                </a:solidFill>
                <a:latin typeface="Calibri"/>
                <a:ea typeface="DejaVu Sans"/>
              </a:rPr>
              <a:t>Fin du projet : début 2020</a:t>
            </a:r>
            <a:endParaRPr b="0" lang="fr-FR" sz="2000" spc="-1" strike="noStrike">
              <a:latin typeface="Arial"/>
            </a:endParaRPr>
          </a:p>
          <a:p>
            <a:pPr marL="457200" algn="just">
              <a:lnSpc>
                <a:spcPct val="100000"/>
              </a:lnSpc>
              <a:spcBef>
                <a:spcPts val="1199"/>
              </a:spcBef>
            </a:pPr>
            <a:endParaRPr b="0" lang="fr-FR" sz="2000" spc="-1" strike="noStrike">
              <a:latin typeface="Arial"/>
            </a:endParaRPr>
          </a:p>
        </p:txBody>
      </p:sp>
      <p:sp>
        <p:nvSpPr>
          <p:cNvPr id="134" name="CustomShape 2"/>
          <p:cNvSpPr/>
          <p:nvPr/>
        </p:nvSpPr>
        <p:spPr>
          <a:xfrm>
            <a:off x="8629560" y="6492960"/>
            <a:ext cx="51372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fld id="{AF68AE5A-FD1F-45CA-B396-79C3DC5AC800}" type="slidenum">
              <a:rPr b="0" lang="fr-FR" sz="1200" spc="-1" strike="noStrike">
                <a:solidFill>
                  <a:srgbClr val="b73720"/>
                </a:solidFill>
                <a:latin typeface="Calibri"/>
                <a:ea typeface="DejaVu Sans"/>
              </a:rPr>
              <a:t>6</a:t>
            </a:fld>
            <a:endParaRPr b="0" lang="fr-FR" sz="1200" spc="-1" strike="noStrike">
              <a:latin typeface="Arial"/>
            </a:endParaRPr>
          </a:p>
        </p:txBody>
      </p:sp>
      <p:sp>
        <p:nvSpPr>
          <p:cNvPr id="135" name="CustomShape 3"/>
          <p:cNvSpPr/>
          <p:nvPr/>
        </p:nvSpPr>
        <p:spPr>
          <a:xfrm>
            <a:off x="0" y="0"/>
            <a:ext cx="91432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1" lang="fr-FR" sz="3200" spc="-1" strike="noStrike">
                <a:solidFill>
                  <a:srgbClr val="b73720"/>
                </a:solidFill>
                <a:latin typeface="Calibri"/>
                <a:ea typeface="DejaVu Sans"/>
              </a:rPr>
              <a:t>Modalités de mise en place  </a:t>
            </a:r>
            <a:endParaRPr b="0" lang="fr-FR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Image 9" descr=""/>
          <p:cNvPicPr/>
          <p:nvPr/>
        </p:nvPicPr>
        <p:blipFill>
          <a:blip r:embed="rId1"/>
          <a:stretch/>
        </p:blipFill>
        <p:spPr>
          <a:xfrm>
            <a:off x="6922080" y="5861520"/>
            <a:ext cx="1614960" cy="907200"/>
          </a:xfrm>
          <a:prstGeom prst="rect">
            <a:avLst/>
          </a:prstGeom>
          <a:ln>
            <a:noFill/>
          </a:ln>
        </p:spPr>
      </p:pic>
      <p:sp>
        <p:nvSpPr>
          <p:cNvPr id="137" name="CustomShape 1"/>
          <p:cNvSpPr/>
          <p:nvPr/>
        </p:nvSpPr>
        <p:spPr>
          <a:xfrm>
            <a:off x="-35640" y="1782000"/>
            <a:ext cx="91432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fr-FR" sz="3200" spc="-1" strike="noStrike">
                <a:solidFill>
                  <a:srgbClr val="b73720"/>
                </a:solidFill>
                <a:latin typeface="Calibri"/>
                <a:ea typeface="DejaVu Sans"/>
              </a:rPr>
              <a:t>Merci de votre attention</a:t>
            </a:r>
            <a:endParaRPr b="0" lang="fr-FR" sz="3200" spc="-1" strike="noStrike">
              <a:latin typeface="Arial"/>
            </a:endParaRPr>
          </a:p>
        </p:txBody>
      </p:sp>
      <p:sp>
        <p:nvSpPr>
          <p:cNvPr id="138" name="CustomShape 2"/>
          <p:cNvSpPr/>
          <p:nvPr/>
        </p:nvSpPr>
        <p:spPr>
          <a:xfrm>
            <a:off x="8629560" y="6492960"/>
            <a:ext cx="51372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fld id="{3D304741-98D4-418A-8C6C-4D9296427E72}" type="slidenum">
              <a:rPr b="0" lang="fr-FR" sz="1200" spc="-1" strike="noStrike">
                <a:solidFill>
                  <a:srgbClr val="b73720"/>
                </a:solidFill>
                <a:latin typeface="Calibri"/>
              </a:rPr>
              <a:t>&lt;numéro&gt;</a:t>
            </a:fld>
            <a:endParaRPr b="0" lang="fr-FR" sz="1200" spc="-1" strike="noStrike">
              <a:latin typeface="Arial"/>
            </a:endParaRPr>
          </a:p>
        </p:txBody>
      </p:sp>
      <p:pic>
        <p:nvPicPr>
          <p:cNvPr id="139" name="Image 6" descr=""/>
          <p:cNvPicPr/>
          <p:nvPr/>
        </p:nvPicPr>
        <p:blipFill>
          <a:blip r:embed="rId2"/>
          <a:stretch/>
        </p:blipFill>
        <p:spPr>
          <a:xfrm>
            <a:off x="-2520" y="3485880"/>
            <a:ext cx="9145800" cy="10947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8507</TotalTime>
  <Application>LibreOffice/6.1.3.2$Windows_X86_64 LibreOffice_project/86daf60bf00efa86ad547e59e09d6bb77c699acb</Application>
  <Words>250</Words>
  <Paragraphs>30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2014-04-07T14:39:14Z</dcterms:created>
  <dc:creator>BERNARD Emmanuel</dc:creator>
  <dc:description/>
  <dc:language>fr-FR</dc:language>
  <cp:lastModifiedBy>Camille Monchicourt</cp:lastModifiedBy>
  <cp:lastPrinted>2019-11-05T17:37:09Z</cp:lastPrinted>
  <dcterms:modified xsi:type="dcterms:W3CDTF">2019-11-06T23:58:59Z</dcterms:modified>
  <cp:revision>473</cp:revision>
  <dc:subject/>
  <dc:title>Rencontres Geotrek 2019 - Agglomérateur CD05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2</vt:i4>
  </property>
  <property fmtid="{D5CDD505-2E9C-101B-9397-08002B2CF9AE}" pid="8" name="PresentationFormat">
    <vt:lpwstr>Affichage à l'écran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7</vt:i4>
  </property>
</Properties>
</file>