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73" r:id="rId13"/>
    <p:sldId id="276" r:id="rId14"/>
    <p:sldId id="277" r:id="rId15"/>
  </p:sldIdLst>
  <p:sldSz cx="9144000" cy="6858000" type="screen4x3"/>
  <p:notesSz cx="6799263" cy="99298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sto MT" panose="02040603050505030304" pitchFamily="18" charset="0"/>
      <p:regular r:id="rId21"/>
      <p:bold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Wingdings 2" panose="050201020105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rKFf+h93W0EURDV8uq7NTdGY/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GRIFF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/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/>
          <p:nvPr/>
        </p:nvSpPr>
        <p:spPr>
          <a:xfrm>
            <a:off x="3852863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1" name="Google Shape;7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2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5" name="Google Shape;7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:notes"/>
          <p:cNvSpPr txBox="1">
            <a:spLocks noGrp="1"/>
          </p:cNvSpPr>
          <p:nvPr>
            <p:ph type="body" idx="1"/>
          </p:nvPr>
        </p:nvSpPr>
        <p:spPr>
          <a:xfrm>
            <a:off x="906463" y="4718050"/>
            <a:ext cx="498633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>
            <a:spLocks noGrp="1"/>
          </p:cNvSpPr>
          <p:nvPr>
            <p:ph type="ctrTitle"/>
          </p:nvPr>
        </p:nvSpPr>
        <p:spPr>
          <a:xfrm>
            <a:off x="489857" y="1521732"/>
            <a:ext cx="55518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28"/>
          <p:cNvSpPr txBox="1">
            <a:spLocks noGrp="1"/>
          </p:cNvSpPr>
          <p:nvPr>
            <p:ph type="subTitle" idx="1"/>
          </p:nvPr>
        </p:nvSpPr>
        <p:spPr>
          <a:xfrm>
            <a:off x="979714" y="2775857"/>
            <a:ext cx="45720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8" name="Google Shape;488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98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45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428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560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22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63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08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499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22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5" name="Google Shape;475;p2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6" name="Google Shape;476;p26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9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03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65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439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36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346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22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43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30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27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57.jp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97.jpg"/><Relationship Id="rId18" Type="http://schemas.openxmlformats.org/officeDocument/2006/relationships/image" Target="../media/image101.png"/><Relationship Id="rId3" Type="http://schemas.openxmlformats.org/officeDocument/2006/relationships/image" Target="../media/image89.png"/><Relationship Id="rId21" Type="http://schemas.openxmlformats.org/officeDocument/2006/relationships/image" Target="../media/image104.png"/><Relationship Id="rId7" Type="http://schemas.openxmlformats.org/officeDocument/2006/relationships/image" Target="../media/image92.jpg"/><Relationship Id="rId12" Type="http://schemas.openxmlformats.org/officeDocument/2006/relationships/image" Target="../media/image96.jp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9.jp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5" Type="http://schemas.openxmlformats.org/officeDocument/2006/relationships/image" Target="../media/image31.jpg"/><Relationship Id="rId23" Type="http://schemas.openxmlformats.org/officeDocument/2006/relationships/image" Target="../media/image106.jpg"/><Relationship Id="rId10" Type="http://schemas.openxmlformats.org/officeDocument/2006/relationships/image" Target="../media/image94.png"/><Relationship Id="rId19" Type="http://schemas.openxmlformats.org/officeDocument/2006/relationships/image" Target="../media/image102.png"/><Relationship Id="rId4" Type="http://schemas.openxmlformats.org/officeDocument/2006/relationships/image" Target="../media/image80.png"/><Relationship Id="rId9" Type="http://schemas.openxmlformats.org/officeDocument/2006/relationships/image" Target="../media/image93.png"/><Relationship Id="rId14" Type="http://schemas.openxmlformats.org/officeDocument/2006/relationships/image" Target="../media/image98.jpg"/><Relationship Id="rId22" Type="http://schemas.openxmlformats.org/officeDocument/2006/relationships/image" Target="../media/image10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0.pn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8.jpg"/><Relationship Id="rId18" Type="http://schemas.openxmlformats.org/officeDocument/2006/relationships/image" Target="../media/image43.jpg"/><Relationship Id="rId26" Type="http://schemas.openxmlformats.org/officeDocument/2006/relationships/image" Target="../media/image51.jpg"/><Relationship Id="rId3" Type="http://schemas.openxmlformats.org/officeDocument/2006/relationships/image" Target="../media/image30.jpg"/><Relationship Id="rId21" Type="http://schemas.openxmlformats.org/officeDocument/2006/relationships/image" Target="../media/image46.jpg"/><Relationship Id="rId7" Type="http://schemas.openxmlformats.org/officeDocument/2006/relationships/image" Target="../media/image34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5" Type="http://schemas.openxmlformats.org/officeDocument/2006/relationships/image" Target="../media/image50.jpg"/><Relationship Id="rId3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jpg"/><Relationship Id="rId20" Type="http://schemas.openxmlformats.org/officeDocument/2006/relationships/image" Target="../media/image45.jpg"/><Relationship Id="rId29" Type="http://schemas.openxmlformats.org/officeDocument/2006/relationships/image" Target="../media/image5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11" Type="http://schemas.openxmlformats.org/officeDocument/2006/relationships/image" Target="../media/image17.jpg"/><Relationship Id="rId24" Type="http://schemas.openxmlformats.org/officeDocument/2006/relationships/image" Target="../media/image49.jpg"/><Relationship Id="rId32" Type="http://schemas.openxmlformats.org/officeDocument/2006/relationships/image" Target="../media/image56.png"/><Relationship Id="rId5" Type="http://schemas.openxmlformats.org/officeDocument/2006/relationships/image" Target="../media/image32.jpg"/><Relationship Id="rId15" Type="http://schemas.openxmlformats.org/officeDocument/2006/relationships/image" Target="../media/image40.jpg"/><Relationship Id="rId23" Type="http://schemas.openxmlformats.org/officeDocument/2006/relationships/image" Target="../media/image48.jpg"/><Relationship Id="rId28" Type="http://schemas.openxmlformats.org/officeDocument/2006/relationships/image" Target="../media/image53.png"/><Relationship Id="rId10" Type="http://schemas.openxmlformats.org/officeDocument/2006/relationships/image" Target="../media/image16.jpg"/><Relationship Id="rId19" Type="http://schemas.openxmlformats.org/officeDocument/2006/relationships/image" Target="../media/image44.jpg"/><Relationship Id="rId31" Type="http://schemas.openxmlformats.org/officeDocument/2006/relationships/image" Target="../media/image28.png"/><Relationship Id="rId4" Type="http://schemas.openxmlformats.org/officeDocument/2006/relationships/image" Target="../media/image31.jpg"/><Relationship Id="rId9" Type="http://schemas.openxmlformats.org/officeDocument/2006/relationships/image" Target="../media/image36.jpg"/><Relationship Id="rId14" Type="http://schemas.openxmlformats.org/officeDocument/2006/relationships/image" Target="../media/image39.jpg"/><Relationship Id="rId22" Type="http://schemas.openxmlformats.org/officeDocument/2006/relationships/image" Target="../media/image47.jpg"/><Relationship Id="rId27" Type="http://schemas.openxmlformats.org/officeDocument/2006/relationships/image" Target="../media/image52.jpg"/><Relationship Id="rId30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jpg"/><Relationship Id="rId21" Type="http://schemas.openxmlformats.org/officeDocument/2006/relationships/image" Target="../media/image52.jpg"/><Relationship Id="rId7" Type="http://schemas.openxmlformats.org/officeDocument/2006/relationships/image" Target="../media/image61.jp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jpg"/><Relationship Id="rId20" Type="http://schemas.openxmlformats.org/officeDocument/2006/relationships/image" Target="../media/image7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24" Type="http://schemas.openxmlformats.org/officeDocument/2006/relationships/image" Target="../media/image76.png"/><Relationship Id="rId5" Type="http://schemas.openxmlformats.org/officeDocument/2006/relationships/image" Target="../media/image59.jpg"/><Relationship Id="rId15" Type="http://schemas.openxmlformats.org/officeDocument/2006/relationships/image" Target="../media/image69.jpg"/><Relationship Id="rId23" Type="http://schemas.openxmlformats.org/officeDocument/2006/relationships/image" Target="../media/image26.png"/><Relationship Id="rId10" Type="http://schemas.openxmlformats.org/officeDocument/2006/relationships/image" Target="../media/image64.png"/><Relationship Id="rId19" Type="http://schemas.openxmlformats.org/officeDocument/2006/relationships/image" Target="../media/image73.jpg"/><Relationship Id="rId4" Type="http://schemas.openxmlformats.org/officeDocument/2006/relationships/image" Target="../media/image58.png"/><Relationship Id="rId9" Type="http://schemas.openxmlformats.org/officeDocument/2006/relationships/image" Target="../media/image63.jpg"/><Relationship Id="rId14" Type="http://schemas.openxmlformats.org/officeDocument/2006/relationships/image" Target="../media/image68.jpg"/><Relationship Id="rId22" Type="http://schemas.openxmlformats.org/officeDocument/2006/relationships/image" Target="../media/image7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36.jpg"/><Relationship Id="rId12" Type="http://schemas.openxmlformats.org/officeDocument/2006/relationships/image" Target="../media/image53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mhikes.com/" TargetMode="External"/><Relationship Id="rId20" Type="http://schemas.openxmlformats.org/officeDocument/2006/relationships/hyperlink" Target="http://gardpleinenature-admin.gard.fr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11" Type="http://schemas.openxmlformats.org/officeDocument/2006/relationships/image" Target="../media/image18.png"/><Relationship Id="rId5" Type="http://schemas.openxmlformats.org/officeDocument/2006/relationships/hyperlink" Target="http://geotrekdemo.ecrins-parcnational.fr" TargetMode="External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19" Type="http://schemas.openxmlformats.org/officeDocument/2006/relationships/hyperlink" Target="http://geotrek.fr/" TargetMode="External"/><Relationship Id="rId4" Type="http://schemas.openxmlformats.org/officeDocument/2006/relationships/hyperlink" Target="https://gardpleinenature.gard.fr/" TargetMode="External"/><Relationship Id="rId9" Type="http://schemas.openxmlformats.org/officeDocument/2006/relationships/image" Target="../media/image78.png"/><Relationship Id="rId14" Type="http://schemas.openxmlformats.org/officeDocument/2006/relationships/image" Target="../media/image5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g"/><Relationship Id="rId4" Type="http://schemas.openxmlformats.org/officeDocument/2006/relationships/hyperlink" Target="http://sentinelles.sportsdenatur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" descr="_DSF58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225" y="3216275"/>
            <a:ext cx="5472113" cy="12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"/>
          <p:cNvSpPr txBox="1"/>
          <p:nvPr/>
        </p:nvSpPr>
        <p:spPr>
          <a:xfrm>
            <a:off x="755650" y="4673600"/>
            <a:ext cx="66246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"/>
          <p:cNvSpPr txBox="1"/>
          <p:nvPr/>
        </p:nvSpPr>
        <p:spPr>
          <a:xfrm>
            <a:off x="538163" y="2073275"/>
            <a:ext cx="79502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Plan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Départemental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Espaces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Sites et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du Gard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Nouvelles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gestion et promotion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numérique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déploiement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de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Geotrek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4525" y="620713"/>
            <a:ext cx="18256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" descr="RÃ©sultat de recherche d'images pour &quot;GTMC Gard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6213" y="188913"/>
            <a:ext cx="19431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" descr="BMG-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4773613"/>
            <a:ext cx="223202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438" y="5013325"/>
            <a:ext cx="2520950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" descr="LâUCPA propose, tout au long de lâÃ©tÃ©, des stages de âkiteâ sur le spot trÃ¨s prisÃ© de lâEspiguette. Une Ã©cole pas comme les autres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8684" y="987847"/>
            <a:ext cx="189865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97501" y="4607575"/>
            <a:ext cx="17272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5900" y="2327441"/>
            <a:ext cx="809336" cy="47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4181" y="5655541"/>
            <a:ext cx="7604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77050" y="5300663"/>
            <a:ext cx="1979613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45105">
            <a:off x="266875" y="3024613"/>
            <a:ext cx="835025" cy="160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23482">
            <a:off x="860000" y="2731238"/>
            <a:ext cx="877888" cy="19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51825" y="13097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513" name="Google Shape;513;p1"/>
          <p:cNvSpPr txBox="1"/>
          <p:nvPr/>
        </p:nvSpPr>
        <p:spPr>
          <a:xfrm>
            <a:off x="5040313" y="6369050"/>
            <a:ext cx="22129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 07/11/19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15431" y="857250"/>
            <a:ext cx="1858963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" y="0"/>
            <a:ext cx="5129207" cy="8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" descr="Le-Gard-a-vel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987550" y="4114800"/>
            <a:ext cx="1452563" cy="9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44747" y="0"/>
            <a:ext cx="869757" cy="80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25728" y="5463325"/>
            <a:ext cx="632954" cy="52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45350" y="2865183"/>
            <a:ext cx="1825625" cy="243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864908" y="2060997"/>
            <a:ext cx="1246909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28;p6">
            <a:extLst>
              <a:ext uri="{FF2B5EF4-FFF2-40B4-BE49-F238E27FC236}">
                <a16:creationId xmlns:a16="http://schemas.microsoft.com/office/drawing/2014/main" id="{0DD9AC3D-D7A8-4151-8B51-FC5D99774A0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870928" y="2855219"/>
            <a:ext cx="597253" cy="8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" descr="tout-sur-rl-stevenso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296689" y="4818095"/>
            <a:ext cx="678961" cy="5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0" descr="csm_campagne-attractivit%C3%A9-2019-gard-faire3coursesavantderentrer_0a278fca0c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73563" y="2728913"/>
            <a:ext cx="4770437" cy="358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0" descr="csm_campagne-attractivit%C3%A9-2019-gard-rencontreausommet_eb6ec87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00" y="190500"/>
            <a:ext cx="5003800" cy="3752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10"/>
          <p:cNvGrpSpPr/>
          <p:nvPr/>
        </p:nvGrpSpPr>
        <p:grpSpPr>
          <a:xfrm>
            <a:off x="715963" y="3802063"/>
            <a:ext cx="996950" cy="830262"/>
            <a:chOff x="703" y="2383"/>
            <a:chExt cx="628" cy="523"/>
          </a:xfrm>
        </p:grpSpPr>
        <p:pic>
          <p:nvPicPr>
            <p:cNvPr id="727" name="Google Shape;727;p10" descr="Imac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3" y="2383"/>
              <a:ext cx="628" cy="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0" y="2399"/>
              <a:ext cx="323" cy="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9" name="Google Shape;7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20183">
            <a:off x="200025" y="3414713"/>
            <a:ext cx="684213" cy="68421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49019"/>
              </a:srgbClr>
            </a:outerShdw>
          </a:effectLst>
        </p:spPr>
      </p:pic>
      <p:grpSp>
        <p:nvGrpSpPr>
          <p:cNvPr id="730" name="Google Shape;730;p10"/>
          <p:cNvGrpSpPr/>
          <p:nvPr/>
        </p:nvGrpSpPr>
        <p:grpSpPr>
          <a:xfrm>
            <a:off x="3667125" y="5578475"/>
            <a:ext cx="831850" cy="1146175"/>
            <a:chOff x="2364" y="3598"/>
            <a:chExt cx="524" cy="722"/>
          </a:xfrm>
        </p:grpSpPr>
        <p:pic>
          <p:nvPicPr>
            <p:cNvPr id="731" name="Google Shape;731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64" y="3598"/>
              <a:ext cx="524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219582">
              <a:off x="2606" y="4005"/>
              <a:ext cx="61" cy="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3" name="Google Shape;733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4350" y="5259388"/>
            <a:ext cx="576263" cy="6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F67748-A8DC-45CD-B34F-26BA0752F9F8}"/>
              </a:ext>
            </a:extLst>
          </p:cNvPr>
          <p:cNvSpPr txBox="1"/>
          <p:nvPr/>
        </p:nvSpPr>
        <p:spPr>
          <a:xfrm>
            <a:off x="5889985" y="1121153"/>
            <a:ext cx="2743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Merci de votre attention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DF1FC2-73E9-4B11-9498-94E2F4D25587}"/>
              </a:ext>
            </a:extLst>
          </p:cNvPr>
          <p:cNvSpPr txBox="1"/>
          <p:nvPr/>
        </p:nvSpPr>
        <p:spPr>
          <a:xfrm>
            <a:off x="191294" y="5259388"/>
            <a:ext cx="2743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Frédéric DELHOUME</a:t>
            </a:r>
          </a:p>
          <a:p>
            <a:r>
              <a:rPr lang="fr-FR" dirty="0">
                <a:solidFill>
                  <a:schemeClr val="tx1"/>
                </a:solidFill>
              </a:rPr>
              <a:t>Responsable Randonnées et Activités de Pleine Nature</a:t>
            </a:r>
          </a:p>
          <a:p>
            <a:r>
              <a:rPr lang="fr-FR" dirty="0">
                <a:solidFill>
                  <a:schemeClr val="tx1"/>
                </a:solidFill>
              </a:rPr>
              <a:t>Service Attractivité et Espaces Naturels Gardois</a:t>
            </a:r>
          </a:p>
          <a:p>
            <a:r>
              <a:rPr lang="fr-FR" dirty="0">
                <a:solidFill>
                  <a:schemeClr val="tx1"/>
                </a:solidFill>
              </a:rPr>
              <a:t>Département du Gard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0188"/>
            <a:ext cx="9144000" cy="636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FF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9" name="Google Shape;789;p22"/>
          <p:cNvSpPr txBox="1">
            <a:spLocks noGrp="1"/>
          </p:cNvSpPr>
          <p:nvPr>
            <p:ph type="body" idx="1"/>
          </p:nvPr>
        </p:nvSpPr>
        <p:spPr>
          <a:xfrm>
            <a:off x="250825" y="1484313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90" name="Google Shape;790;p22" descr="RÃ©sultat de recherche d'images pour &quot;pÃ´le nature Aigoual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3"/>
            <a:ext cx="9144000" cy="64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05585">
            <a:off x="193675" y="636588"/>
            <a:ext cx="1130300" cy="24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"/>
          <p:cNvSpPr/>
          <p:nvPr/>
        </p:nvSpPr>
        <p:spPr>
          <a:xfrm>
            <a:off x="6526213" y="188913"/>
            <a:ext cx="2617787" cy="36512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3"/>
          <p:cNvSpPr/>
          <p:nvPr/>
        </p:nvSpPr>
        <p:spPr>
          <a:xfrm>
            <a:off x="4521200" y="188913"/>
            <a:ext cx="2725738" cy="37020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3"/>
          <p:cNvSpPr/>
          <p:nvPr/>
        </p:nvSpPr>
        <p:spPr>
          <a:xfrm>
            <a:off x="3954463" y="4303713"/>
            <a:ext cx="1441450" cy="25542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3"/>
          <p:cNvSpPr/>
          <p:nvPr/>
        </p:nvSpPr>
        <p:spPr>
          <a:xfrm>
            <a:off x="5395913" y="188913"/>
            <a:ext cx="1952625" cy="3651250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3"/>
          <p:cNvSpPr/>
          <p:nvPr/>
        </p:nvSpPr>
        <p:spPr>
          <a:xfrm>
            <a:off x="2668588" y="5846763"/>
            <a:ext cx="1338262" cy="10112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3"/>
          <p:cNvSpPr/>
          <p:nvPr/>
        </p:nvSpPr>
        <p:spPr>
          <a:xfrm>
            <a:off x="0" y="136525"/>
            <a:ext cx="2617788" cy="59674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3"/>
          <p:cNvSpPr/>
          <p:nvPr/>
        </p:nvSpPr>
        <p:spPr>
          <a:xfrm>
            <a:off x="8224838" y="5057775"/>
            <a:ext cx="919162" cy="18002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3"/>
          <p:cNvSpPr/>
          <p:nvPr/>
        </p:nvSpPr>
        <p:spPr>
          <a:xfrm>
            <a:off x="4657725" y="5983288"/>
            <a:ext cx="3495675" cy="8747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3"/>
          <p:cNvSpPr/>
          <p:nvPr/>
        </p:nvSpPr>
        <p:spPr>
          <a:xfrm>
            <a:off x="5395913" y="3840163"/>
            <a:ext cx="3748087" cy="14398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3"/>
          <p:cNvSpPr/>
          <p:nvPr/>
        </p:nvSpPr>
        <p:spPr>
          <a:xfrm>
            <a:off x="5292725" y="5229225"/>
            <a:ext cx="2932113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3"/>
          <p:cNvSpPr/>
          <p:nvPr/>
        </p:nvSpPr>
        <p:spPr>
          <a:xfrm>
            <a:off x="971550" y="6103938"/>
            <a:ext cx="1698625" cy="7540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2668588" y="4510088"/>
            <a:ext cx="1492250" cy="13366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3"/>
          <p:cNvSpPr/>
          <p:nvPr/>
        </p:nvSpPr>
        <p:spPr>
          <a:xfrm>
            <a:off x="2668588" y="188913"/>
            <a:ext cx="2725737" cy="45259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3"/>
          <p:cNvSpPr txBox="1"/>
          <p:nvPr/>
        </p:nvSpPr>
        <p:spPr>
          <a:xfrm>
            <a:off x="7605713" y="498475"/>
            <a:ext cx="1285875" cy="1436688"/>
          </a:xfrm>
          <a:prstGeom prst="rect">
            <a:avLst/>
          </a:pr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Collection des 22 cartoguides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Espaces Naturels Gardois »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3"/>
          <p:cNvSpPr txBox="1"/>
          <p:nvPr/>
        </p:nvSpPr>
        <p:spPr>
          <a:xfrm>
            <a:off x="149225" y="2092325"/>
            <a:ext cx="762000" cy="357188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Membres CDESI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3"/>
          <p:cNvSpPr txBox="1"/>
          <p:nvPr/>
        </p:nvSpPr>
        <p:spPr>
          <a:xfrm>
            <a:off x="149225" y="5229225"/>
            <a:ext cx="1028700" cy="55562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Partenaires Ext : Communes…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BE/Urbanisme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3"/>
          <p:cNvSpPr txBox="1"/>
          <p:nvPr/>
        </p:nvSpPr>
        <p:spPr>
          <a:xfrm>
            <a:off x="1279525" y="5486400"/>
            <a:ext cx="1182688" cy="461963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Organisateurs manifestations APN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3"/>
          <p:cNvSpPr txBox="1"/>
          <p:nvPr/>
        </p:nvSpPr>
        <p:spPr>
          <a:xfrm>
            <a:off x="1228725" y="395288"/>
            <a:ext cx="1336675" cy="4016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extranet collaboratif eCDESI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3"/>
          <p:cNvSpPr txBox="1"/>
          <p:nvPr/>
        </p:nvSpPr>
        <p:spPr>
          <a:xfrm>
            <a:off x="1228725" y="2501900"/>
            <a:ext cx="1336675" cy="4016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 WebSIG instruction eCDESI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3"/>
          <p:cNvSpPr txBox="1"/>
          <p:nvPr/>
        </p:nvSpPr>
        <p:spPr>
          <a:xfrm>
            <a:off x="1228725" y="3890963"/>
            <a:ext cx="1336675" cy="488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 WebSIG instruction manifestation APN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3"/>
          <p:cNvSpPr txBox="1"/>
          <p:nvPr/>
        </p:nvSpPr>
        <p:spPr>
          <a:xfrm>
            <a:off x="1228725" y="3068638"/>
            <a:ext cx="1336675" cy="7604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 WebSIG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cartographique de consultation             PDIPR / PDESI / ENS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3"/>
          <p:cNvSpPr txBox="1"/>
          <p:nvPr/>
        </p:nvSpPr>
        <p:spPr>
          <a:xfrm>
            <a:off x="2824163" y="5280025"/>
            <a:ext cx="1008062" cy="48895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EPCI gestionnaires RLESI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3"/>
          <p:cNvSpPr txBox="1"/>
          <p:nvPr/>
        </p:nvSpPr>
        <p:spPr>
          <a:xfrm>
            <a:off x="3490913" y="395288"/>
            <a:ext cx="1336675" cy="4016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extranet gestion ePDESI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3"/>
          <p:cNvSpPr txBox="1"/>
          <p:nvPr/>
        </p:nvSpPr>
        <p:spPr>
          <a:xfrm>
            <a:off x="3490913" y="3068638"/>
            <a:ext cx="1336675" cy="13382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 WebSIG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Gestion PDESI / ENSD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Cadastre / Conventions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Equipements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Travaux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Suivi Gard pleine nature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3"/>
          <p:cNvSpPr txBox="1"/>
          <p:nvPr/>
        </p:nvSpPr>
        <p:spPr>
          <a:xfrm>
            <a:off x="3490913" y="2451100"/>
            <a:ext cx="1336675" cy="4683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ePDESI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3"/>
          <p:cNvSpPr txBox="1"/>
          <p:nvPr/>
        </p:nvSpPr>
        <p:spPr>
          <a:xfrm>
            <a:off x="5653088" y="4651375"/>
            <a:ext cx="1697037" cy="473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 smartphone/watch du marché ou dédié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2" name="Google Shape;822;p23"/>
          <p:cNvCxnSpPr/>
          <p:nvPr/>
        </p:nvCxnSpPr>
        <p:spPr>
          <a:xfrm>
            <a:off x="482600" y="2451100"/>
            <a:ext cx="746100" cy="252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3" name="Google Shape;823;p23"/>
          <p:cNvSpPr txBox="1"/>
          <p:nvPr/>
        </p:nvSpPr>
        <p:spPr>
          <a:xfrm>
            <a:off x="252413" y="2605088"/>
            <a:ext cx="719137" cy="3159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Consultation &amp; saisie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3"/>
          <p:cNvSpPr txBox="1"/>
          <p:nvPr/>
        </p:nvSpPr>
        <p:spPr>
          <a:xfrm>
            <a:off x="2720975" y="5949950"/>
            <a:ext cx="1130300" cy="3571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mobile pro de gestion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3"/>
          <p:cNvSpPr txBox="1"/>
          <p:nvPr/>
        </p:nvSpPr>
        <p:spPr>
          <a:xfrm>
            <a:off x="1228725" y="1679575"/>
            <a:ext cx="1336675" cy="4016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3"/>
          <p:cNvSpPr txBox="1"/>
          <p:nvPr/>
        </p:nvSpPr>
        <p:spPr>
          <a:xfrm>
            <a:off x="5653088" y="5332413"/>
            <a:ext cx="2416175" cy="377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Smartphone dédiée avec mode admin ex : Guidage vocal VTT / Trail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Google Shape;827;p23"/>
          <p:cNvCxnSpPr/>
          <p:nvPr/>
        </p:nvCxnSpPr>
        <p:spPr>
          <a:xfrm>
            <a:off x="1898650" y="2081213"/>
            <a:ext cx="0" cy="4206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28" name="Google Shape;828;p23"/>
          <p:cNvCxnSpPr/>
          <p:nvPr/>
        </p:nvCxnSpPr>
        <p:spPr>
          <a:xfrm rot="-5400000">
            <a:off x="56374" y="4056825"/>
            <a:ext cx="1779600" cy="5652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9" name="Google Shape;829;p23"/>
          <p:cNvSpPr txBox="1"/>
          <p:nvPr/>
        </p:nvSpPr>
        <p:spPr>
          <a:xfrm>
            <a:off x="252413" y="4149725"/>
            <a:ext cx="792162" cy="2174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3"/>
          <p:cNvSpPr txBox="1"/>
          <p:nvPr/>
        </p:nvSpPr>
        <p:spPr>
          <a:xfrm>
            <a:off x="1125538" y="1474788"/>
            <a:ext cx="151288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Pilote : Service APN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3"/>
          <p:cNvSpPr txBox="1"/>
          <p:nvPr/>
        </p:nvSpPr>
        <p:spPr>
          <a:xfrm>
            <a:off x="4386263" y="4818063"/>
            <a:ext cx="700087" cy="4318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Comités APN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3"/>
          <p:cNvSpPr txBox="1"/>
          <p:nvPr/>
        </p:nvSpPr>
        <p:spPr>
          <a:xfrm>
            <a:off x="1589088" y="2193925"/>
            <a:ext cx="617537" cy="2063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3"/>
          <p:cNvSpPr txBox="1"/>
          <p:nvPr/>
        </p:nvSpPr>
        <p:spPr>
          <a:xfrm>
            <a:off x="3490913" y="1371600"/>
            <a:ext cx="1512887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Pilote : Service APN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4" name="Google Shape;834;p23"/>
          <p:cNvCxnSpPr/>
          <p:nvPr/>
        </p:nvCxnSpPr>
        <p:spPr>
          <a:xfrm>
            <a:off x="4160838" y="2919413"/>
            <a:ext cx="0" cy="149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35" name="Google Shape;835;p23"/>
          <p:cNvSpPr txBox="1"/>
          <p:nvPr/>
        </p:nvSpPr>
        <p:spPr>
          <a:xfrm>
            <a:off x="4468813" y="6162675"/>
            <a:ext cx="865187" cy="401638"/>
          </a:xfrm>
          <a:prstGeom prst="rect">
            <a:avLst/>
          </a:pr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national Suricate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3"/>
          <p:cNvSpPr txBox="1"/>
          <p:nvPr/>
        </p:nvSpPr>
        <p:spPr>
          <a:xfrm>
            <a:off x="2462213" y="2347913"/>
            <a:ext cx="1081087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7" name="Google Shape;837;p23"/>
          <p:cNvCxnSpPr/>
          <p:nvPr/>
        </p:nvCxnSpPr>
        <p:spPr>
          <a:xfrm rot="5400000" flipH="1">
            <a:off x="4365614" y="4200512"/>
            <a:ext cx="1079400" cy="155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38" name="Google Shape;838;p23"/>
          <p:cNvCxnSpPr/>
          <p:nvPr/>
        </p:nvCxnSpPr>
        <p:spPr>
          <a:xfrm rot="-5400000" flipH="1">
            <a:off x="6849951" y="4445113"/>
            <a:ext cx="743100" cy="2571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39" name="Google Shape;839;p23"/>
          <p:cNvSpPr txBox="1"/>
          <p:nvPr/>
        </p:nvSpPr>
        <p:spPr>
          <a:xfrm>
            <a:off x="7348538" y="3121025"/>
            <a:ext cx="927100" cy="206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Fiche ENS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3"/>
          <p:cNvSpPr txBox="1"/>
          <p:nvPr/>
        </p:nvSpPr>
        <p:spPr>
          <a:xfrm>
            <a:off x="5653088" y="395288"/>
            <a:ext cx="1439862" cy="41243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internet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promotion ePDESI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3"/>
          <p:cNvSpPr txBox="1"/>
          <p:nvPr/>
        </p:nvSpPr>
        <p:spPr>
          <a:xfrm>
            <a:off x="5653088" y="2400300"/>
            <a:ext cx="1439862" cy="6191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eGard pleine nature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3"/>
          <p:cNvSpPr txBox="1"/>
          <p:nvPr/>
        </p:nvSpPr>
        <p:spPr>
          <a:xfrm>
            <a:off x="5653088" y="3378200"/>
            <a:ext cx="1439862" cy="4016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Moteur de recherche ESI / ENS préétabli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3"/>
          <p:cNvSpPr txBox="1"/>
          <p:nvPr/>
        </p:nvSpPr>
        <p:spPr>
          <a:xfrm>
            <a:off x="5653088" y="3890963"/>
            <a:ext cx="1439862" cy="6207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Moteur 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création d’itinéraire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A la carte »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4" name="Google Shape;844;p23"/>
          <p:cNvCxnSpPr/>
          <p:nvPr/>
        </p:nvCxnSpPr>
        <p:spPr>
          <a:xfrm rot="-5400000">
            <a:off x="6193631" y="3196432"/>
            <a:ext cx="357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45" name="Google Shape;845;p23"/>
          <p:cNvSpPr txBox="1"/>
          <p:nvPr/>
        </p:nvSpPr>
        <p:spPr>
          <a:xfrm>
            <a:off x="8069263" y="4560888"/>
            <a:ext cx="53975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GPS Rando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6" name="Google Shape;846;p23"/>
          <p:cNvCxnSpPr/>
          <p:nvPr/>
        </p:nvCxnSpPr>
        <p:spPr>
          <a:xfrm rot="5400000">
            <a:off x="2637564" y="4428413"/>
            <a:ext cx="1543200" cy="163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stealth" w="med" len="med"/>
            <a:tailEnd type="triangle" w="med" len="med"/>
          </a:ln>
        </p:spPr>
      </p:cxnSp>
      <p:cxnSp>
        <p:nvCxnSpPr>
          <p:cNvPr id="847" name="Google Shape;847;p23"/>
          <p:cNvCxnSpPr/>
          <p:nvPr/>
        </p:nvCxnSpPr>
        <p:spPr>
          <a:xfrm>
            <a:off x="7092950" y="4202113"/>
            <a:ext cx="1246200" cy="3588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8" name="Google Shape;848;p23"/>
          <p:cNvSpPr txBox="1"/>
          <p:nvPr/>
        </p:nvSpPr>
        <p:spPr>
          <a:xfrm>
            <a:off x="7400925" y="4252913"/>
            <a:ext cx="539750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3"/>
          <p:cNvSpPr txBox="1"/>
          <p:nvPr/>
        </p:nvSpPr>
        <p:spPr>
          <a:xfrm>
            <a:off x="7348538" y="3943350"/>
            <a:ext cx="927100" cy="206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Fiche itinéraire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0" name="Google Shape;850;p23"/>
          <p:cNvCxnSpPr/>
          <p:nvPr/>
        </p:nvCxnSpPr>
        <p:spPr>
          <a:xfrm rot="10800000" flipH="1">
            <a:off x="7092950" y="4046413"/>
            <a:ext cx="255600" cy="155700"/>
          </a:xfrm>
          <a:prstGeom prst="curvedConnector3">
            <a:avLst>
              <a:gd name="adj1" fmla="val 108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51" name="Google Shape;851;p23"/>
          <p:cNvSpPr txBox="1"/>
          <p:nvPr/>
        </p:nvSpPr>
        <p:spPr>
          <a:xfrm>
            <a:off x="6475413" y="3068638"/>
            <a:ext cx="565150" cy="2714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Forum utilisateurs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3"/>
          <p:cNvSpPr txBox="1"/>
          <p:nvPr/>
        </p:nvSpPr>
        <p:spPr>
          <a:xfrm>
            <a:off x="7348538" y="3429000"/>
            <a:ext cx="925512" cy="206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Fiche ESI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" name="Google Shape;853;p23"/>
          <p:cNvGrpSpPr/>
          <p:nvPr/>
        </p:nvGrpSpPr>
        <p:grpSpPr>
          <a:xfrm>
            <a:off x="4772015" y="2381243"/>
            <a:ext cx="746135" cy="522297"/>
            <a:chOff x="8353270" y="2823981"/>
            <a:chExt cx="869980" cy="568510"/>
          </a:xfrm>
        </p:grpSpPr>
        <p:sp>
          <p:nvSpPr>
            <p:cNvPr id="854" name="Google Shape;854;p23"/>
            <p:cNvSpPr/>
            <p:nvPr/>
          </p:nvSpPr>
          <p:spPr>
            <a:xfrm>
              <a:off x="8921750" y="2855912"/>
              <a:ext cx="301500" cy="504900"/>
            </a:xfrm>
            <a:prstGeom prst="curvedLeftArrow">
              <a:avLst>
                <a:gd name="adj1" fmla="val 25003"/>
                <a:gd name="adj2" fmla="val 49998"/>
                <a:gd name="adj3" fmla="val 25000"/>
              </a:avLst>
            </a:prstGeom>
            <a:solidFill>
              <a:srgbClr val="FF0000"/>
            </a:solidFill>
            <a:ln w="158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300" tIns="32650" rIns="65300" bIns="326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 rot="9839987">
              <a:off x="8417042" y="2855757"/>
              <a:ext cx="301479" cy="504965"/>
            </a:xfrm>
            <a:prstGeom prst="curvedLeftArrow">
              <a:avLst>
                <a:gd name="adj1" fmla="val 25000"/>
                <a:gd name="adj2" fmla="val 50001"/>
                <a:gd name="adj3" fmla="val 25000"/>
              </a:avLst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3"/>
            <p:cNvSpPr txBox="1"/>
            <p:nvPr/>
          </p:nvSpPr>
          <p:spPr>
            <a:xfrm rot="-960013">
              <a:off x="8417025" y="2855750"/>
              <a:ext cx="301479" cy="504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0" tIns="32650" rIns="65300" bIns="326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p23"/>
          <p:cNvSpPr/>
          <p:nvPr/>
        </p:nvSpPr>
        <p:spPr>
          <a:xfrm>
            <a:off x="2720975" y="2554288"/>
            <a:ext cx="668338" cy="20637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8" name="Google Shape;858;p23"/>
          <p:cNvCxnSpPr/>
          <p:nvPr/>
        </p:nvCxnSpPr>
        <p:spPr>
          <a:xfrm rot="10800000" flipH="1">
            <a:off x="1795463" y="4354513"/>
            <a:ext cx="25400" cy="110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59" name="Google Shape;859;p23"/>
          <p:cNvSpPr txBox="1"/>
          <p:nvPr/>
        </p:nvSpPr>
        <p:spPr>
          <a:xfrm>
            <a:off x="1435100" y="5075238"/>
            <a:ext cx="873125" cy="3159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Consultation &amp; saisie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23"/>
          <p:cNvGrpSpPr/>
          <p:nvPr/>
        </p:nvGrpSpPr>
        <p:grpSpPr>
          <a:xfrm>
            <a:off x="3929058" y="4444995"/>
            <a:ext cx="385767" cy="336556"/>
            <a:chOff x="8353270" y="2823981"/>
            <a:chExt cx="869980" cy="568510"/>
          </a:xfrm>
        </p:grpSpPr>
        <p:sp>
          <p:nvSpPr>
            <p:cNvPr id="861" name="Google Shape;861;p23"/>
            <p:cNvSpPr/>
            <p:nvPr/>
          </p:nvSpPr>
          <p:spPr>
            <a:xfrm>
              <a:off x="8921750" y="2855912"/>
              <a:ext cx="301500" cy="504900"/>
            </a:xfrm>
            <a:prstGeom prst="curvedLeftArrow">
              <a:avLst>
                <a:gd name="adj1" fmla="val 25003"/>
                <a:gd name="adj2" fmla="val 49998"/>
                <a:gd name="adj3" fmla="val 25000"/>
              </a:avLst>
            </a:prstGeom>
            <a:solidFill>
              <a:schemeClr val="accent1"/>
            </a:solidFill>
            <a:ln w="158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300" tIns="32650" rIns="65300" bIns="326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 rot="9839987">
              <a:off x="8417042" y="2855757"/>
              <a:ext cx="301479" cy="504965"/>
            </a:xfrm>
            <a:prstGeom prst="curvedLeftArrow">
              <a:avLst>
                <a:gd name="adj1" fmla="val 25000"/>
                <a:gd name="adj2" fmla="val 50001"/>
                <a:gd name="adj3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 txBox="1"/>
            <p:nvPr/>
          </p:nvSpPr>
          <p:spPr>
            <a:xfrm rot="-960013">
              <a:off x="8417025" y="2855750"/>
              <a:ext cx="301479" cy="504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0" tIns="32650" rIns="65300" bIns="326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64" name="Google Shape;864;p23"/>
          <p:cNvCxnSpPr/>
          <p:nvPr/>
        </p:nvCxnSpPr>
        <p:spPr>
          <a:xfrm flipH="1">
            <a:off x="2565425" y="2863850"/>
            <a:ext cx="822300" cy="6684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65" name="Google Shape;865;p23"/>
          <p:cNvSpPr txBox="1"/>
          <p:nvPr/>
        </p:nvSpPr>
        <p:spPr>
          <a:xfrm>
            <a:off x="8374063" y="5372100"/>
            <a:ext cx="769937" cy="2286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6" name="Google Shape;86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813" y="5748338"/>
            <a:ext cx="39687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475" y="1158875"/>
            <a:ext cx="409575" cy="35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663" y="1681163"/>
            <a:ext cx="461962" cy="39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338" y="6359525"/>
            <a:ext cx="468312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8813" y="3840163"/>
            <a:ext cx="258762" cy="2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3"/>
          <p:cNvSpPr txBox="1"/>
          <p:nvPr/>
        </p:nvSpPr>
        <p:spPr>
          <a:xfrm>
            <a:off x="5754688" y="6257925"/>
            <a:ext cx="1543050" cy="249238"/>
          </a:xfrm>
          <a:prstGeom prst="rect">
            <a:avLst/>
          </a:pr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TourismeGard.com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6438" y="3171825"/>
            <a:ext cx="642937" cy="40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23"/>
          <p:cNvCxnSpPr/>
          <p:nvPr/>
        </p:nvCxnSpPr>
        <p:spPr>
          <a:xfrm rot="10800000" flipH="1">
            <a:off x="7092950" y="3533825"/>
            <a:ext cx="255600" cy="44400"/>
          </a:xfrm>
          <a:prstGeom prst="curvedConnector3">
            <a:avLst>
              <a:gd name="adj1" fmla="val 108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74" name="Google Shape;874;p23"/>
          <p:cNvCxnSpPr/>
          <p:nvPr/>
        </p:nvCxnSpPr>
        <p:spPr>
          <a:xfrm rot="-5400000">
            <a:off x="7043750" y="3273425"/>
            <a:ext cx="354000" cy="2556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75" name="Google Shape;87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21150" y="5973763"/>
            <a:ext cx="396875" cy="38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23"/>
          <p:cNvCxnSpPr>
            <a:stCxn id="835" idx="0"/>
            <a:endCxn id="819" idx="3"/>
          </p:cNvCxnSpPr>
          <p:nvPr/>
        </p:nvCxnSpPr>
        <p:spPr>
          <a:xfrm rot="5400000" flipH="1">
            <a:off x="3652056" y="4913325"/>
            <a:ext cx="2424900" cy="738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877" name="Google Shape;877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92950" y="4972050"/>
            <a:ext cx="307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1863" y="1422400"/>
            <a:ext cx="77152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7263" y="6545263"/>
            <a:ext cx="995362" cy="312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23"/>
          <p:cNvCxnSpPr/>
          <p:nvPr/>
        </p:nvCxnSpPr>
        <p:spPr>
          <a:xfrm rot="5400000" flipH="1">
            <a:off x="3871888" y="4489425"/>
            <a:ext cx="3663900" cy="1017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81" name="Google Shape;881;p23"/>
          <p:cNvCxnSpPr/>
          <p:nvPr/>
        </p:nvCxnSpPr>
        <p:spPr>
          <a:xfrm flipH="1">
            <a:off x="5240263" y="6411913"/>
            <a:ext cx="504900" cy="1158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2" name="Google Shape;882;p23"/>
          <p:cNvCxnSpPr/>
          <p:nvPr/>
        </p:nvCxnSpPr>
        <p:spPr>
          <a:xfrm flipH="1">
            <a:off x="7383350" y="5630863"/>
            <a:ext cx="1386000" cy="758700"/>
          </a:xfrm>
          <a:prstGeom prst="bentConnector4">
            <a:avLst>
              <a:gd name="adj1" fmla="val 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3" name="Google Shape;883;p23"/>
          <p:cNvCxnSpPr>
            <a:stCxn id="865" idx="1"/>
            <a:endCxn id="826" idx="3"/>
          </p:cNvCxnSpPr>
          <p:nvPr/>
        </p:nvCxnSpPr>
        <p:spPr>
          <a:xfrm flipH="1">
            <a:off x="8069263" y="5486400"/>
            <a:ext cx="304800" cy="34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4" name="Google Shape;884;p23"/>
          <p:cNvCxnSpPr/>
          <p:nvPr/>
        </p:nvCxnSpPr>
        <p:spPr>
          <a:xfrm rot="5400000" flipH="1">
            <a:off x="8240750" y="5005425"/>
            <a:ext cx="442800" cy="2715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5" name="Google Shape;885;p23"/>
          <p:cNvCxnSpPr/>
          <p:nvPr/>
        </p:nvCxnSpPr>
        <p:spPr>
          <a:xfrm>
            <a:off x="5086350" y="4997450"/>
            <a:ext cx="552600" cy="523800"/>
          </a:xfrm>
          <a:prstGeom prst="bentConnector3">
            <a:avLst>
              <a:gd name="adj1" fmla="val 11062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6" name="Google Shape;886;p23"/>
          <p:cNvCxnSpPr>
            <a:stCxn id="865" idx="1"/>
          </p:cNvCxnSpPr>
          <p:nvPr/>
        </p:nvCxnSpPr>
        <p:spPr>
          <a:xfrm rot="10800000">
            <a:off x="7462963" y="5115000"/>
            <a:ext cx="911100" cy="3714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87" name="Google Shape;887;p23"/>
          <p:cNvSpPr txBox="1"/>
          <p:nvPr/>
        </p:nvSpPr>
        <p:spPr>
          <a:xfrm>
            <a:off x="7915275" y="1885950"/>
            <a:ext cx="771525" cy="357188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cartoguides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8" name="Google Shape;888;p23"/>
          <p:cNvCxnSpPr/>
          <p:nvPr/>
        </p:nvCxnSpPr>
        <p:spPr>
          <a:xfrm flipH="1">
            <a:off x="7092938" y="2246313"/>
            <a:ext cx="1208100" cy="4668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89" name="Google Shape;889;p23"/>
          <p:cNvSpPr txBox="1"/>
          <p:nvPr/>
        </p:nvSpPr>
        <p:spPr>
          <a:xfrm>
            <a:off x="7761288" y="2605088"/>
            <a:ext cx="1130300" cy="2190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Actualisation &amp; Avis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0" name="Google Shape;890;p23"/>
          <p:cNvCxnSpPr/>
          <p:nvPr/>
        </p:nvCxnSpPr>
        <p:spPr>
          <a:xfrm flipH="1">
            <a:off x="4983213" y="3224213"/>
            <a:ext cx="1492200" cy="925500"/>
          </a:xfrm>
          <a:prstGeom prst="bentConnector3">
            <a:avLst>
              <a:gd name="adj1" fmla="val 1776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891" name="Google Shape;891;p23" descr="F:\AURELIE\0_RANDO\vtt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2450" y="1268413"/>
            <a:ext cx="20796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3" descr="F:\AURELIE\0_RANDO\raquettes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840000">
            <a:off x="8378825" y="1268413"/>
            <a:ext cx="207963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3" descr="couvcartoguide copie GORGES DU GARDON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659992">
            <a:off x="7967663" y="1268413"/>
            <a:ext cx="193675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3" descr="UZEGE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780000">
            <a:off x="8583613" y="1371600"/>
            <a:ext cx="19685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3" descr="F:\AURELIE\0_RANDO\0_RESEAUX ESI_CARTOS_TOPOS\3_VISUELS\VAUNAGE (2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1320021">
            <a:off x="7761288" y="1319213"/>
            <a:ext cx="209550" cy="51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23"/>
          <p:cNvCxnSpPr/>
          <p:nvPr/>
        </p:nvCxnSpPr>
        <p:spPr>
          <a:xfrm flipH="1">
            <a:off x="7040688" y="2714625"/>
            <a:ext cx="720600" cy="490500"/>
          </a:xfrm>
          <a:prstGeom prst="bentConnector3">
            <a:avLst>
              <a:gd name="adj1" fmla="val 1568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97" name="Google Shape;897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89088" y="4457700"/>
            <a:ext cx="563562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38500" y="4433888"/>
            <a:ext cx="603250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23"/>
          <p:cNvSpPr/>
          <p:nvPr/>
        </p:nvSpPr>
        <p:spPr>
          <a:xfrm>
            <a:off x="0" y="0"/>
            <a:ext cx="1022350" cy="19891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3"/>
          <p:cNvSpPr txBox="1"/>
          <p:nvPr/>
        </p:nvSpPr>
        <p:spPr>
          <a:xfrm>
            <a:off x="96838" y="960438"/>
            <a:ext cx="869950" cy="41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Développé par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 Tourisme été 2018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3"/>
          <p:cNvSpPr txBox="1"/>
          <p:nvPr/>
        </p:nvSpPr>
        <p:spPr>
          <a:xfrm>
            <a:off x="96838" y="703263"/>
            <a:ext cx="869950" cy="201612"/>
          </a:xfrm>
          <a:prstGeom prst="rect">
            <a:avLst/>
          </a:pr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Outils existants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3"/>
          <p:cNvSpPr txBox="1"/>
          <p:nvPr/>
        </p:nvSpPr>
        <p:spPr>
          <a:xfrm>
            <a:off x="1074738" y="6257925"/>
            <a:ext cx="1492250" cy="420688"/>
          </a:xfrm>
          <a:prstGeom prst="rect">
            <a:avLst/>
          </a:pr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donnée Rando APN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BD datée de 1995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3"/>
          <p:cNvSpPr txBox="1"/>
          <p:nvPr/>
        </p:nvSpPr>
        <p:spPr>
          <a:xfrm rot="-5400000">
            <a:off x="1957387" y="4467226"/>
            <a:ext cx="1412875" cy="19685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4" name="Google Shape;904;p23"/>
          <p:cNvCxnSpPr/>
          <p:nvPr/>
        </p:nvCxnSpPr>
        <p:spPr>
          <a:xfrm rot="-5400000">
            <a:off x="1216001" y="4110125"/>
            <a:ext cx="3675000" cy="9762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05" name="Google Shape;905;p23"/>
          <p:cNvSpPr txBox="1"/>
          <p:nvPr/>
        </p:nvSpPr>
        <p:spPr>
          <a:xfrm>
            <a:off x="0" y="1489075"/>
            <a:ext cx="1022350" cy="18573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1–2018 / 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3"/>
          <p:cNvSpPr txBox="1"/>
          <p:nvPr/>
        </p:nvSpPr>
        <p:spPr>
          <a:xfrm>
            <a:off x="0" y="1731963"/>
            <a:ext cx="1022350" cy="185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2– 2019/ 20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3"/>
          <p:cNvSpPr txBox="1"/>
          <p:nvPr/>
        </p:nvSpPr>
        <p:spPr>
          <a:xfrm>
            <a:off x="0" y="333375"/>
            <a:ext cx="936625" cy="200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Lien dynamique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Google Shape;908;p23"/>
          <p:cNvCxnSpPr/>
          <p:nvPr/>
        </p:nvCxnSpPr>
        <p:spPr>
          <a:xfrm>
            <a:off x="200025" y="549275"/>
            <a:ext cx="57626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909" name="Google Shape;909;p23"/>
          <p:cNvSpPr txBox="1"/>
          <p:nvPr/>
        </p:nvSpPr>
        <p:spPr>
          <a:xfrm>
            <a:off x="0" y="0"/>
            <a:ext cx="792163" cy="2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Légende :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3"/>
          <p:cNvSpPr txBox="1"/>
          <p:nvPr/>
        </p:nvSpPr>
        <p:spPr>
          <a:xfrm>
            <a:off x="3490913" y="2143125"/>
            <a:ext cx="1338262" cy="26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Année 2018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3"/>
          <p:cNvSpPr txBox="1"/>
          <p:nvPr/>
        </p:nvSpPr>
        <p:spPr>
          <a:xfrm>
            <a:off x="5703888" y="2143125"/>
            <a:ext cx="1338262" cy="26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Printemps 2019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"/>
          <p:cNvSpPr txBox="1"/>
          <p:nvPr/>
        </p:nvSpPr>
        <p:spPr>
          <a:xfrm>
            <a:off x="5446713" y="188913"/>
            <a:ext cx="185102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0" tIns="32650" rIns="65300" bIns="32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Outil PNC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3" name="Google Shape;913;p2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52413" y="3068638"/>
            <a:ext cx="725487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2100008">
            <a:off x="4622800" y="4149725"/>
            <a:ext cx="155575" cy="15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2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543300" y="3633788"/>
            <a:ext cx="269875" cy="3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725988" y="3378200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4413" y="4560888"/>
            <a:ext cx="360362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0913" y="5630863"/>
            <a:ext cx="396875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"/>
          <p:cNvSpPr txBox="1"/>
          <p:nvPr/>
        </p:nvSpPr>
        <p:spPr>
          <a:xfrm>
            <a:off x="0" y="1136650"/>
            <a:ext cx="8964612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grands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principes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stratégie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Départementale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liés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nouveau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Schéma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Cohérence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Accompagner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l’évolution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solidaire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cohérence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et la qualification des sites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d’activités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nature dans les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principes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durable,</a:t>
            </a:r>
            <a:endParaRPr sz="1800" b="1" i="0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Valoriser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 lien entre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patrimoine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naturel et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attractivité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territoire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Assurer un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accès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territorial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équilibré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des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qualifiés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(Label GPN),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Offrir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maillage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sites et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accessible au plus grand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Favoriser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l’innovation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intégrer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les nouveaux usages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liés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numérique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contractualisant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avec les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différents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acteurs</a:t>
            </a:r>
            <a:r>
              <a:rPr lang="en-US" sz="1800" b="1" i="0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800" b="1" i="0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Arial"/>
              <a:buNone/>
            </a:pPr>
            <a:endParaRPr sz="1800" b="1" i="0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Poursuivre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renforcer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moderniser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partenariats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avec les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différents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acteurs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(public /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privé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lien avec la politique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touristique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sportive du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6" name="Google Shape;5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29213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1;p1">
            <a:extLst>
              <a:ext uri="{FF2B5EF4-FFF2-40B4-BE49-F238E27FC236}">
                <a16:creationId xmlns:a16="http://schemas.microsoft.com/office/drawing/2014/main" id="{4EA53EA3-7DF9-4ECD-8AAB-060EDCE1F7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2731" y="12899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6" name="Google Shape;517;p1">
            <a:extLst>
              <a:ext uri="{FF2B5EF4-FFF2-40B4-BE49-F238E27FC236}">
                <a16:creationId xmlns:a16="http://schemas.microsoft.com/office/drawing/2014/main" id="{3242BA4F-3A4A-46B3-9361-2FE5D5A35F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4747" y="0"/>
            <a:ext cx="869757" cy="80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"/>
          <p:cNvSpPr txBox="1"/>
          <p:nvPr/>
        </p:nvSpPr>
        <p:spPr>
          <a:xfrm>
            <a:off x="46038" y="1596736"/>
            <a:ext cx="8964612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stratégiques</a:t>
            </a: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déploiement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d’une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solution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numérique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Départementale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gestion et promotion des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3" name="Google Shape;5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29213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1;p1">
            <a:extLst>
              <a:ext uri="{FF2B5EF4-FFF2-40B4-BE49-F238E27FC236}">
                <a16:creationId xmlns:a16="http://schemas.microsoft.com/office/drawing/2014/main" id="{C977161D-A0DD-4124-A948-7B101B6F29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2731" y="12899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8" name="Google Shape;517;p1">
            <a:extLst>
              <a:ext uri="{FF2B5EF4-FFF2-40B4-BE49-F238E27FC236}">
                <a16:creationId xmlns:a16="http://schemas.microsoft.com/office/drawing/2014/main" id="{A904EA27-DDF6-4B08-A11C-7FE6CB130D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4747" y="0"/>
            <a:ext cx="869757" cy="8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45;p4">
            <a:extLst>
              <a:ext uri="{FF2B5EF4-FFF2-40B4-BE49-F238E27FC236}">
                <a16:creationId xmlns:a16="http://schemas.microsoft.com/office/drawing/2014/main" id="{4396DEB5-09BA-4640-92C3-4F27E1175B4B}"/>
              </a:ext>
            </a:extLst>
          </p:cNvPr>
          <p:cNvSpPr txBox="1"/>
          <p:nvPr/>
        </p:nvSpPr>
        <p:spPr>
          <a:xfrm>
            <a:off x="140975" y="3510972"/>
            <a:ext cx="8877300" cy="711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Moderniser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pilotage du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qualité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 avec un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outil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gestion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numérique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partagé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avec les EPCI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00;p5">
            <a:extLst>
              <a:ext uri="{FF2B5EF4-FFF2-40B4-BE49-F238E27FC236}">
                <a16:creationId xmlns:a16="http://schemas.microsoft.com/office/drawing/2014/main" id="{C52DA483-B0AF-4396-8A48-02B57FD1F18A}"/>
              </a:ext>
            </a:extLst>
          </p:cNvPr>
          <p:cNvSpPr txBox="1"/>
          <p:nvPr/>
        </p:nvSpPr>
        <p:spPr>
          <a:xfrm>
            <a:off x="191775" y="4907341"/>
            <a:ext cx="8826500" cy="70784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lvl="0" algn="ctr">
              <a:buSzPts val="2000"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Optimiser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l’attractivité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gardois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70709"/>
                </a:solidFill>
              </a:rPr>
              <a:t>complémentaires</a:t>
            </a:r>
            <a:r>
              <a:rPr lang="en-US" sz="2000" dirty="0">
                <a:solidFill>
                  <a:srgbClr val="070709"/>
                </a:solidFill>
              </a:rPr>
              <a:t> aux </a:t>
            </a:r>
            <a:r>
              <a:rPr lang="en-US" sz="2000" dirty="0" err="1">
                <a:solidFill>
                  <a:srgbClr val="070709"/>
                </a:solidFill>
              </a:rPr>
              <a:t>outils</a:t>
            </a:r>
            <a:r>
              <a:rPr lang="en-US" sz="2000" dirty="0">
                <a:solidFill>
                  <a:srgbClr val="070709"/>
                </a:solidFill>
              </a:rPr>
              <a:t> “Print” avec 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outils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numériques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adaptés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0000">
            <a:off x="7404100" y="647700"/>
            <a:ext cx="11525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6489"/>
            <a:ext cx="9144000" cy="64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9950" y="173038"/>
            <a:ext cx="3335338" cy="5318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"/>
          <p:cNvSpPr txBox="1"/>
          <p:nvPr/>
        </p:nvSpPr>
        <p:spPr>
          <a:xfrm>
            <a:off x="0" y="6242292"/>
            <a:ext cx="9143999" cy="64629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Près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10 000 km de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maillage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sentiers</a:t>
            </a:r>
            <a:r>
              <a:rPr lang="en-US" sz="1800" dirty="0">
                <a:solidFill>
                  <a:srgbClr val="070709"/>
                </a:solidFill>
              </a:rPr>
              <a:t>, de 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sites APN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labellisés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Gard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nature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connectés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Voies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Vertes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cyclables</a:t>
            </a:r>
            <a:r>
              <a:rPr lang="en-US" sz="18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"/>
          <p:cNvSpPr txBox="1"/>
          <p:nvPr/>
        </p:nvSpPr>
        <p:spPr>
          <a:xfrm>
            <a:off x="114300" y="2254250"/>
            <a:ext cx="8877300" cy="711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Moderniser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pilotage du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qualité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 avec un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outil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gestion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numérique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partagé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avec les EPCI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4555" y="158290"/>
            <a:ext cx="617993" cy="5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1;p1">
            <a:extLst>
              <a:ext uri="{FF2B5EF4-FFF2-40B4-BE49-F238E27FC236}">
                <a16:creationId xmlns:a16="http://schemas.microsoft.com/office/drawing/2014/main" id="{4E8D853F-B695-466F-8BF9-0CEFBC9AB8C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05750" y="790565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9" name="Google Shape;534;p3">
            <a:extLst>
              <a:ext uri="{FF2B5EF4-FFF2-40B4-BE49-F238E27FC236}">
                <a16:creationId xmlns:a16="http://schemas.microsoft.com/office/drawing/2014/main" id="{B40DE613-0BBC-4193-A1EA-E0B461C66712}"/>
              </a:ext>
            </a:extLst>
          </p:cNvPr>
          <p:cNvSpPr txBox="1"/>
          <p:nvPr/>
        </p:nvSpPr>
        <p:spPr>
          <a:xfrm>
            <a:off x="5823204" y="3240278"/>
            <a:ext cx="2741009" cy="4000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Geotrek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Admin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0D19AEDD-C470-486F-BB21-64BD9596888E}"/>
              </a:ext>
            </a:extLst>
          </p:cNvPr>
          <p:cNvSpPr/>
          <p:nvPr/>
        </p:nvSpPr>
        <p:spPr>
          <a:xfrm rot="5400000">
            <a:off x="4801021" y="2804112"/>
            <a:ext cx="589141" cy="10471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" descr="CarteDEP_CartoGuide_15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30201"/>
            <a:ext cx="9144000" cy="718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" descr="UZE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7675" y="2484438"/>
            <a:ext cx="457200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"/>
          <p:cNvSpPr/>
          <p:nvPr/>
        </p:nvSpPr>
        <p:spPr>
          <a:xfrm>
            <a:off x="8748713" y="6308725"/>
            <a:ext cx="217487" cy="142875"/>
          </a:xfrm>
          <a:prstGeom prst="flowChartConnector">
            <a:avLst/>
          </a:prstGeom>
          <a:solidFill>
            <a:srgbClr val="FFEBBD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5" descr="Des Costières aux Etangs de Camargu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725" y="4581525"/>
            <a:ext cx="4572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" descr="Terre de Camargu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8" y="5300663"/>
            <a:ext cx="4572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" descr="CIRQUE DE NAVACELLES_Couv O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6375" y="3213100"/>
            <a:ext cx="455613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" descr="F:\AURELIE\0_RANDO\0_RESEAUX ESI_CARTOS_TOPOS\3_VISUELS\VAUNAGE (2)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0275" y="4040188"/>
            <a:ext cx="457200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" descr="F:\AURELIE\0_RANDO\0_RESEAUX ESI_CARTOS_TOPOS\3_VISUELS\ENTRE RHONE ET GARDON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40425" y="3208338"/>
            <a:ext cx="4603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6375" y="1196975"/>
            <a:ext cx="4857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000">
            <a:off x="1789113" y="1149350"/>
            <a:ext cx="45402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"/>
          <p:cNvSpPr txBox="1"/>
          <p:nvPr/>
        </p:nvSpPr>
        <p:spPr>
          <a:xfrm>
            <a:off x="1860550" y="2565400"/>
            <a:ext cx="263525" cy="719138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"/>
          <p:cNvSpPr txBox="1"/>
          <p:nvPr/>
        </p:nvSpPr>
        <p:spPr>
          <a:xfrm>
            <a:off x="2603500" y="1946275"/>
            <a:ext cx="263525" cy="720725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03475" y="3117850"/>
            <a:ext cx="45878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"/>
          <p:cNvSpPr txBox="1"/>
          <p:nvPr/>
        </p:nvSpPr>
        <p:spPr>
          <a:xfrm>
            <a:off x="3635375" y="477838"/>
            <a:ext cx="263525" cy="719137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19538" y="1484313"/>
            <a:ext cx="457200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71838" y="1728788"/>
            <a:ext cx="458787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35463" y="1997075"/>
            <a:ext cx="458787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02038" y="3068638"/>
            <a:ext cx="455612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"/>
          <p:cNvSpPr txBox="1"/>
          <p:nvPr/>
        </p:nvSpPr>
        <p:spPr>
          <a:xfrm>
            <a:off x="3249613" y="3009900"/>
            <a:ext cx="263525" cy="719138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29188" y="2671763"/>
            <a:ext cx="4572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827713" y="947738"/>
            <a:ext cx="457200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148263" y="1349375"/>
            <a:ext cx="458787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41788" y="2727325"/>
            <a:ext cx="457200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117975" y="3589338"/>
            <a:ext cx="454025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094413" y="1971675"/>
            <a:ext cx="4603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03738" y="952500"/>
            <a:ext cx="458787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37300" y="3668713"/>
            <a:ext cx="4572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"/>
          <p:cNvSpPr txBox="1"/>
          <p:nvPr/>
        </p:nvSpPr>
        <p:spPr>
          <a:xfrm>
            <a:off x="6562725" y="1566863"/>
            <a:ext cx="265113" cy="719137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"/>
          <p:cNvSpPr txBox="1"/>
          <p:nvPr/>
        </p:nvSpPr>
        <p:spPr>
          <a:xfrm>
            <a:off x="6850063" y="2649538"/>
            <a:ext cx="263525" cy="719137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rgbClr val="FFCC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551488" y="1503363"/>
            <a:ext cx="347662" cy="6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859338" y="1700213"/>
            <a:ext cx="46037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95288" y="5373688"/>
            <a:ext cx="1368425" cy="110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281113" y="2484438"/>
            <a:ext cx="347662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194050" y="3589338"/>
            <a:ext cx="347663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4357688" y="4502150"/>
            <a:ext cx="347662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19325" y="1860550"/>
            <a:ext cx="347663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"/>
          <p:cNvSpPr txBox="1"/>
          <p:nvPr/>
        </p:nvSpPr>
        <p:spPr>
          <a:xfrm>
            <a:off x="6011863" y="5129213"/>
            <a:ext cx="2973387" cy="17287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Google Shape;589;p5"/>
          <p:cNvGrpSpPr/>
          <p:nvPr/>
        </p:nvGrpSpPr>
        <p:grpSpPr>
          <a:xfrm>
            <a:off x="6167438" y="5165725"/>
            <a:ext cx="2820987" cy="1543050"/>
            <a:chOff x="6148387" y="5194400"/>
            <a:chExt cx="2821763" cy="1542950"/>
          </a:xfrm>
        </p:grpSpPr>
        <p:pic>
          <p:nvPicPr>
            <p:cNvPr id="590" name="Google Shape;590;p5" descr="CIRQUE DE NAVACELLES_Couv OK.jp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6148387" y="5208587"/>
              <a:ext cx="303212" cy="72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5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6324600" y="5208587"/>
              <a:ext cx="304800" cy="720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" name="Google Shape;592;p5"/>
            <p:cNvSpPr txBox="1"/>
            <p:nvPr/>
          </p:nvSpPr>
          <p:spPr>
            <a:xfrm>
              <a:off x="6269037" y="5969000"/>
              <a:ext cx="263525" cy="720725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rgbClr val="FFCC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 txBox="1"/>
            <p:nvPr/>
          </p:nvSpPr>
          <p:spPr>
            <a:xfrm>
              <a:off x="6659562" y="6092825"/>
              <a:ext cx="2243137" cy="212725"/>
            </a:xfrm>
            <a:prstGeom prst="rect">
              <a:avLst/>
            </a:prstGeom>
            <a:solidFill>
              <a:srgbClr val="FF9900">
                <a:alpha val="69803"/>
              </a:srgbClr>
            </a:solidFill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404"/>
                </a:buClr>
                <a:buSzPts val="1400"/>
                <a:buFont typeface="Calibri"/>
                <a:buNone/>
              </a:pPr>
              <a:r>
                <a:rPr lang="en-US" sz="1400" b="1" i="0" u="sng" strike="noStrike" cap="none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Cartoguides à venir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"/>
            <p:cNvSpPr txBox="1"/>
            <p:nvPr/>
          </p:nvSpPr>
          <p:spPr>
            <a:xfrm>
              <a:off x="6804025" y="6524625"/>
              <a:ext cx="2089150" cy="212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404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170 000 ex </a:t>
              </a:r>
              <a:r>
                <a:rPr lang="en-US" sz="1400" b="1" i="0" u="none" strike="noStrike" cap="none" dirty="0" err="1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vendus</a:t>
              </a:r>
              <a:r>
                <a:rPr lang="en-US" sz="1400" b="1" i="0" u="none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 txBox="1"/>
            <p:nvPr/>
          </p:nvSpPr>
          <p:spPr>
            <a:xfrm>
              <a:off x="6727050" y="5194400"/>
              <a:ext cx="2243100" cy="6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25 RLESI et </a:t>
              </a:r>
              <a:r>
                <a:rPr lang="en-US" sz="1400" b="1" i="0" u="sng" strike="noStrike" cap="none" dirty="0" err="1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cartoguides</a:t>
              </a: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 mis </a:t>
              </a:r>
              <a:r>
                <a:rPr lang="en-US" sz="1400" b="1" i="0" u="sng" strike="noStrike" cap="none" dirty="0" err="1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 oeuvre </a:t>
              </a:r>
              <a:r>
                <a:rPr lang="en-US" sz="1400" b="1" i="0" u="sng" strike="noStrike" cap="none" dirty="0" err="1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depuis</a:t>
              </a: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 2002</a:t>
              </a:r>
              <a:endParaRPr sz="1400" b="1" i="0" u="sng" strike="noStrike" cap="none" dirty="0">
                <a:solidFill>
                  <a:srgbClr val="0404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30 à </a:t>
              </a:r>
              <a:r>
                <a:rPr lang="en-US" sz="1400" b="1" i="0" u="sng" strike="noStrike" cap="none" dirty="0" err="1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l’horizon</a:t>
              </a:r>
              <a:r>
                <a:rPr lang="en-US" sz="1400" b="1" i="0" u="sng" strike="noStrike" cap="none" dirty="0">
                  <a:solidFill>
                    <a:srgbClr val="040404"/>
                  </a:solidFill>
                  <a:latin typeface="Calibri"/>
                  <a:ea typeface="Calibri"/>
                  <a:cs typeface="Calibri"/>
                  <a:sym typeface="Calibri"/>
                </a:rPr>
                <a:t> 2021 :</a:t>
              </a:r>
              <a:endParaRPr sz="1400" b="1" i="0" u="sng" strike="noStrike" cap="none" dirty="0">
                <a:solidFill>
                  <a:srgbClr val="0404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5"/>
          <p:cNvSpPr txBox="1"/>
          <p:nvPr/>
        </p:nvSpPr>
        <p:spPr>
          <a:xfrm>
            <a:off x="0" y="231775"/>
            <a:ext cx="9144000" cy="379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707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offre</a:t>
            </a: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qualifiée</a:t>
            </a: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diversifiée</a:t>
            </a: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d’activités</a:t>
            </a: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 APN à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l’échelle</a:t>
            </a:r>
            <a:r>
              <a:rPr lang="en-US" sz="1800" b="1" i="0" u="none" strike="noStrike" cap="none" dirty="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1" i="0" u="none" strike="noStrike" cap="none" dirty="0" err="1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5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 rot="-432209">
            <a:off x="33476" y="-82156"/>
            <a:ext cx="571501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" descr="RÃ©sultat de recherche d'images pour &quot;logo parc national des cÃ©vennes&quot;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24100" y="825500"/>
            <a:ext cx="10668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 rot="-704755">
            <a:off x="3176588" y="677863"/>
            <a:ext cx="506412" cy="504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600" name="Google Shape;600;p5"/>
          <p:cNvSpPr txBox="1"/>
          <p:nvPr/>
        </p:nvSpPr>
        <p:spPr>
          <a:xfrm>
            <a:off x="152400" y="2400300"/>
            <a:ext cx="8826500" cy="70784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lvl="0" algn="ctr">
              <a:buSzPts val="2000"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Optimiser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l’attractivité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gardois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70709"/>
                </a:solidFill>
              </a:rPr>
              <a:t>complémentaires</a:t>
            </a:r>
            <a:r>
              <a:rPr lang="en-US" sz="2000" dirty="0">
                <a:solidFill>
                  <a:srgbClr val="070709"/>
                </a:solidFill>
              </a:rPr>
              <a:t> aux </a:t>
            </a:r>
            <a:r>
              <a:rPr lang="en-US" sz="2000" dirty="0" err="1">
                <a:solidFill>
                  <a:srgbClr val="070709"/>
                </a:solidFill>
              </a:rPr>
              <a:t>outils</a:t>
            </a:r>
            <a:r>
              <a:rPr lang="en-US" sz="2000" dirty="0">
                <a:solidFill>
                  <a:srgbClr val="070709"/>
                </a:solidFill>
              </a:rPr>
              <a:t> “Print” avec 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outils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numériques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adaptés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34;p3">
            <a:extLst>
              <a:ext uri="{FF2B5EF4-FFF2-40B4-BE49-F238E27FC236}">
                <a16:creationId xmlns:a16="http://schemas.microsoft.com/office/drawing/2014/main" id="{CF855A74-6668-4926-8041-D6A048618D29}"/>
              </a:ext>
            </a:extLst>
          </p:cNvPr>
          <p:cNvSpPr txBox="1"/>
          <p:nvPr/>
        </p:nvSpPr>
        <p:spPr>
          <a:xfrm>
            <a:off x="6094413" y="3362136"/>
            <a:ext cx="2855719" cy="4000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Geotrek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Rando/APN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4;p3">
            <a:extLst>
              <a:ext uri="{FF2B5EF4-FFF2-40B4-BE49-F238E27FC236}">
                <a16:creationId xmlns:a16="http://schemas.microsoft.com/office/drawing/2014/main" id="{587D9C82-F85E-4501-9316-0AB5EC10C70E}"/>
              </a:ext>
            </a:extLst>
          </p:cNvPr>
          <p:cNvSpPr txBox="1"/>
          <p:nvPr/>
        </p:nvSpPr>
        <p:spPr>
          <a:xfrm>
            <a:off x="5100979" y="4054465"/>
            <a:ext cx="3917623" cy="40006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Appli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Mhikes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guidage</a:t>
            </a:r>
            <a:r>
              <a:rPr lang="en-US" sz="2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vocale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Flèche : angle droit 53">
            <a:extLst>
              <a:ext uri="{FF2B5EF4-FFF2-40B4-BE49-F238E27FC236}">
                <a16:creationId xmlns:a16="http://schemas.microsoft.com/office/drawing/2014/main" id="{96B3844F-9856-4A15-9D79-E1880762D6F2}"/>
              </a:ext>
            </a:extLst>
          </p:cNvPr>
          <p:cNvSpPr/>
          <p:nvPr/>
        </p:nvSpPr>
        <p:spPr>
          <a:xfrm rot="5400000">
            <a:off x="5025142" y="2901303"/>
            <a:ext cx="589141" cy="10471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angle droit 54">
            <a:extLst>
              <a:ext uri="{FF2B5EF4-FFF2-40B4-BE49-F238E27FC236}">
                <a16:creationId xmlns:a16="http://schemas.microsoft.com/office/drawing/2014/main" id="{5961625A-81D7-4DB7-B518-9857B3744C14}"/>
              </a:ext>
            </a:extLst>
          </p:cNvPr>
          <p:cNvSpPr/>
          <p:nvPr/>
        </p:nvSpPr>
        <p:spPr>
          <a:xfrm rot="5400000">
            <a:off x="3656368" y="3296863"/>
            <a:ext cx="799385" cy="14867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"/>
          <p:cNvSpPr txBox="1">
            <a:spLocks noGrp="1"/>
          </p:cNvSpPr>
          <p:nvPr>
            <p:ph type="title" idx="4294967295"/>
          </p:nvPr>
        </p:nvSpPr>
        <p:spPr>
          <a:xfrm>
            <a:off x="188803" y="45161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gestion collaborative et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promotion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partagée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contractualisée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sous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modération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du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Département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08" name="Google Shape;708;p8"/>
          <p:cNvSpPr txBox="1">
            <a:spLocks noGrp="1"/>
          </p:cNvSpPr>
          <p:nvPr>
            <p:ph type="body" idx="4294967295"/>
          </p:nvPr>
        </p:nvSpPr>
        <p:spPr>
          <a:xfrm>
            <a:off x="188803" y="1439514"/>
            <a:ext cx="8955197" cy="54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un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appui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technique et financier les EPCI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afin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mettre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œuvre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Réseaux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Locaux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d’Espaces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Sites et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sur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l’ensemble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L’entretien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la gestion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la charge des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collectivités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sans aide du </a:t>
            </a:r>
            <a:r>
              <a:rPr lang="en-US" sz="1600" b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endParaRPr sz="1600" b="1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EPCI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s’engagent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ainsi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convention avec le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le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PNCévennes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titre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label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 à :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-  Assurer le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suivi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l’entretien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sentiers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des sites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inscrits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complémentaires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sous gestion du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(GR, GRP, PR, sites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d’escalade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…),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- 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Promouvoir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à minima, les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la co-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édition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avec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d’un 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cartoguide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et/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d’un guide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spécifique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la 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Départementale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Espaces</a:t>
            </a: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Naturels</a:t>
            </a: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Gardois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Recette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ventes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partagés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les EPCI)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conventions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liées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 label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stipulent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toute</a:t>
            </a:r>
            <a:r>
              <a:rPr lang="en-US" sz="1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autre</a:t>
            </a:r>
            <a:r>
              <a:rPr lang="en-US" sz="1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promotion </a:t>
            </a:r>
            <a:r>
              <a:rPr lang="en-US" sz="1600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doit</a:t>
            </a:r>
            <a:r>
              <a:rPr lang="en-US" sz="1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co-</a:t>
            </a:r>
            <a:r>
              <a:rPr lang="en-US" sz="1600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construite</a:t>
            </a:r>
            <a:r>
              <a:rPr lang="en-US" sz="1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les parties.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2019, 16 sur 17 EPCI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contractualisé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Gard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avec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près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: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600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décrits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dédiés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 VTT 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l’ensemble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cyclables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qualifiés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28397">
            <a:off x="8153932" y="816363"/>
            <a:ext cx="796925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7;p1">
            <a:extLst>
              <a:ext uri="{FF2B5EF4-FFF2-40B4-BE49-F238E27FC236}">
                <a16:creationId xmlns:a16="http://schemas.microsoft.com/office/drawing/2014/main" id="{F382B5F3-2B52-4C20-8A11-3E6AF015CA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187" y="5772727"/>
            <a:ext cx="659010" cy="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6">
            <a:extLst>
              <a:ext uri="{FF2B5EF4-FFF2-40B4-BE49-F238E27FC236}">
                <a16:creationId xmlns:a16="http://schemas.microsoft.com/office/drawing/2014/main" id="{C518A577-A8D4-4D08-AA6F-E9686330F4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8945" y="5772727"/>
            <a:ext cx="921598" cy="69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6" descr="csm_campagne-attractivit%C3%A9-2019-gard-rencontreausommet_eb6ec87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923" y="1267887"/>
            <a:ext cx="5650154" cy="4237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6"/>
          <p:cNvGrpSpPr/>
          <p:nvPr/>
        </p:nvGrpSpPr>
        <p:grpSpPr>
          <a:xfrm>
            <a:off x="3522200" y="245275"/>
            <a:ext cx="1378800" cy="726900"/>
            <a:chOff x="3522200" y="245275"/>
            <a:chExt cx="1378800" cy="726900"/>
          </a:xfrm>
        </p:grpSpPr>
        <p:sp>
          <p:nvSpPr>
            <p:cNvPr id="607" name="Google Shape;607;p6"/>
            <p:cNvSpPr/>
            <p:nvPr/>
          </p:nvSpPr>
          <p:spPr>
            <a:xfrm>
              <a:off x="3522200" y="245275"/>
              <a:ext cx="1378800" cy="726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85577" y="269999"/>
              <a:ext cx="1239258" cy="641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9" name="Google Shape;6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6928" y="172348"/>
            <a:ext cx="1565513" cy="83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62" y="3585763"/>
            <a:ext cx="1511574" cy="8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85503" y="133423"/>
            <a:ext cx="1511563" cy="86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54512" y="4927435"/>
            <a:ext cx="776975" cy="15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4429" y="5770480"/>
            <a:ext cx="1685450" cy="7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53144" y="5801214"/>
            <a:ext cx="1036033" cy="79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6881" y="5585663"/>
            <a:ext cx="890984" cy="1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16081" y="3769548"/>
            <a:ext cx="1530081" cy="75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84953" y="5790898"/>
            <a:ext cx="1487050" cy="7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10944" y="1283609"/>
            <a:ext cx="1047690" cy="10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3203" y="1186738"/>
            <a:ext cx="1225880" cy="62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98913" y="2657750"/>
            <a:ext cx="1400600" cy="87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8201" y="5585663"/>
            <a:ext cx="699312" cy="103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9943" y="4527744"/>
            <a:ext cx="1082564" cy="87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8201" y="2578723"/>
            <a:ext cx="890975" cy="8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46813" y="200238"/>
            <a:ext cx="1378675" cy="7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989877" y="4449126"/>
            <a:ext cx="9986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569750" y="227475"/>
            <a:ext cx="1530074" cy="72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047020" y="109263"/>
            <a:ext cx="665800" cy="1029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6"/>
          <p:cNvGrpSpPr/>
          <p:nvPr/>
        </p:nvGrpSpPr>
        <p:grpSpPr>
          <a:xfrm>
            <a:off x="285366" y="1960973"/>
            <a:ext cx="1183717" cy="464268"/>
            <a:chOff x="4127225" y="2321925"/>
            <a:chExt cx="1518875" cy="635150"/>
          </a:xfrm>
        </p:grpSpPr>
        <p:sp>
          <p:nvSpPr>
            <p:cNvPr id="630" name="Google Shape;630;p6"/>
            <p:cNvSpPr/>
            <p:nvPr/>
          </p:nvSpPr>
          <p:spPr>
            <a:xfrm>
              <a:off x="4134400" y="2321925"/>
              <a:ext cx="1511700" cy="627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1" name="Google Shape;631;p6" descr="RÃ©sultat de recherche d'images pour &quot;logo commune de rochefort du Gard&quot;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127225" y="2328425"/>
              <a:ext cx="1514475" cy="628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511;p1">
            <a:extLst>
              <a:ext uri="{FF2B5EF4-FFF2-40B4-BE49-F238E27FC236}">
                <a16:creationId xmlns:a16="http://schemas.microsoft.com/office/drawing/2014/main" id="{277E0464-E49A-4C1F-8591-719AFF23389A}"/>
              </a:ext>
            </a:extLst>
          </p:cNvPr>
          <p:cNvPicPr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334973" y="3958338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F3D2E9-BBE1-48F8-A814-ADACDF56C29D}"/>
              </a:ext>
            </a:extLst>
          </p:cNvPr>
          <p:cNvSpPr txBox="1"/>
          <p:nvPr/>
        </p:nvSpPr>
        <p:spPr>
          <a:xfrm>
            <a:off x="4673785" y="2438316"/>
            <a:ext cx="24234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communauté gardoise</a:t>
            </a:r>
          </a:p>
          <a:p>
            <a:pPr algn="ctr"/>
            <a:r>
              <a:rPr lang="fr-FR" dirty="0"/>
              <a:t> de 21 utilisateurs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"/>
          <p:cNvSpPr txBox="1"/>
          <p:nvPr/>
        </p:nvSpPr>
        <p:spPr>
          <a:xfrm>
            <a:off x="2441575" y="1339850"/>
            <a:ext cx="2413000" cy="23211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Gestion </a:t>
            </a:r>
            <a:r>
              <a:rPr lang="en-US" sz="14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partagé</a:t>
            </a:r>
            <a:r>
              <a:rPr lang="en-US" sz="14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4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endParaRPr sz="10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ePDESI</a:t>
            </a:r>
            <a:endParaRPr sz="7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Base de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gestion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Solution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Géotrek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Admin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 txBox="1"/>
          <p:nvPr/>
        </p:nvSpPr>
        <p:spPr>
          <a:xfrm>
            <a:off x="2521375" y="2581566"/>
            <a:ext cx="2233613" cy="527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gardpleinenature-admin.gard.fr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 txBox="1"/>
          <p:nvPr/>
        </p:nvSpPr>
        <p:spPr>
          <a:xfrm>
            <a:off x="204260" y="1347789"/>
            <a:ext cx="1646237" cy="216376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Gouvernance</a:t>
            </a:r>
            <a:r>
              <a:rPr lang="en-US" sz="14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collaborative</a:t>
            </a:r>
            <a:endParaRPr sz="10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Base de </a:t>
            </a:r>
            <a:r>
              <a:rPr lang="en-US" sz="1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lang="en-US" sz="1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instruction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Pas de solution à </a:t>
            </a:r>
            <a:r>
              <a:rPr lang="en-US" sz="10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US" sz="10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jour</a:t>
            </a:r>
            <a:endParaRPr sz="18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 txBox="1"/>
          <p:nvPr/>
        </p:nvSpPr>
        <p:spPr>
          <a:xfrm>
            <a:off x="307975" y="2297113"/>
            <a:ext cx="1439863" cy="4064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eCDESI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"/>
          <p:cNvSpPr txBox="1"/>
          <p:nvPr/>
        </p:nvSpPr>
        <p:spPr>
          <a:xfrm>
            <a:off x="5497513" y="1876425"/>
            <a:ext cx="3378200" cy="1914525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Promotion numérique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Base de données promotion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Solution Géotrek Rando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7"/>
          <p:cNvGrpSpPr/>
          <p:nvPr/>
        </p:nvGrpSpPr>
        <p:grpSpPr>
          <a:xfrm rot="965449">
            <a:off x="4905831" y="2340873"/>
            <a:ext cx="486008" cy="383749"/>
            <a:chOff x="5262" y="1779"/>
            <a:chExt cx="548" cy="358"/>
          </a:xfrm>
        </p:grpSpPr>
        <p:sp>
          <p:nvSpPr>
            <p:cNvPr id="642" name="Google Shape;642;p7"/>
            <p:cNvSpPr/>
            <p:nvPr/>
          </p:nvSpPr>
          <p:spPr>
            <a:xfrm>
              <a:off x="5620" y="1799"/>
              <a:ext cx="190" cy="318"/>
            </a:xfrm>
            <a:prstGeom prst="curvedLeftArrow">
              <a:avLst>
                <a:gd name="adj1" fmla="val 33474"/>
                <a:gd name="adj2" fmla="val 66947"/>
                <a:gd name="adj3" fmla="val 33333"/>
              </a:avLst>
            </a:prstGeom>
            <a:solidFill>
              <a:schemeClr val="accent1"/>
            </a:solidFill>
            <a:ln w="1587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 rot="9847443">
              <a:off x="5302" y="1799"/>
              <a:ext cx="190" cy="318"/>
            </a:xfrm>
            <a:prstGeom prst="curvedLeftArrow">
              <a:avLst>
                <a:gd name="adj1" fmla="val 33474"/>
                <a:gd name="adj2" fmla="val 66947"/>
                <a:gd name="adj3" fmla="val 33333"/>
              </a:avLst>
            </a:prstGeom>
            <a:solidFill>
              <a:schemeClr val="accent1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7"/>
          <p:cNvSpPr txBox="1"/>
          <p:nvPr/>
        </p:nvSpPr>
        <p:spPr>
          <a:xfrm>
            <a:off x="6323013" y="6276162"/>
            <a:ext cx="1543050" cy="26987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Usagers/Touristes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 txBox="1"/>
          <p:nvPr/>
        </p:nvSpPr>
        <p:spPr>
          <a:xfrm>
            <a:off x="4339237" y="5593073"/>
            <a:ext cx="1828670" cy="1015622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US" sz="11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associatifs</a:t>
            </a:r>
            <a:r>
              <a:rPr lang="en-US" sz="11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utilisateurs</a:t>
            </a:r>
            <a:r>
              <a:rPr lang="en-US" sz="11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/</a:t>
            </a: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contributeurs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Comités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sports de nature (CDRP..)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 txBox="1"/>
          <p:nvPr/>
        </p:nvSpPr>
        <p:spPr>
          <a:xfrm>
            <a:off x="2519529" y="5378449"/>
            <a:ext cx="1471613" cy="1363662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US" sz="11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institutionnels</a:t>
            </a:r>
            <a:r>
              <a:rPr lang="en-US" sz="11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EPCI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Gestionnaires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Réseaux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locaux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Espaces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Sites et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 txBox="1"/>
          <p:nvPr/>
        </p:nvSpPr>
        <p:spPr>
          <a:xfrm>
            <a:off x="2611438" y="4183063"/>
            <a:ext cx="5238750" cy="300037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Applications mobiles </a:t>
            </a:r>
            <a:r>
              <a:rPr lang="en-US" sz="1300" b="1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dédiées</a:t>
            </a:r>
            <a:r>
              <a:rPr lang="en-US" sz="1300" b="1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"/>
          <p:cNvSpPr txBox="1"/>
          <p:nvPr/>
        </p:nvSpPr>
        <p:spPr>
          <a:xfrm>
            <a:off x="214313" y="171450"/>
            <a:ext cx="8509000" cy="633413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Le Département du Gard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Chef de file , modérateur et coordonnateur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7"/>
          <p:cNvGrpSpPr/>
          <p:nvPr/>
        </p:nvGrpSpPr>
        <p:grpSpPr>
          <a:xfrm>
            <a:off x="5173175" y="4689680"/>
            <a:ext cx="257175" cy="461963"/>
            <a:chOff x="3533" y="4294"/>
            <a:chExt cx="227" cy="408"/>
          </a:xfrm>
        </p:grpSpPr>
        <p:cxnSp>
          <p:nvCxnSpPr>
            <p:cNvPr id="650" name="Google Shape;650;p7"/>
            <p:cNvCxnSpPr/>
            <p:nvPr/>
          </p:nvCxnSpPr>
          <p:spPr>
            <a:xfrm>
              <a:off x="3533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1" name="Google Shape;651;p7"/>
            <p:cNvCxnSpPr/>
            <p:nvPr/>
          </p:nvCxnSpPr>
          <p:spPr>
            <a:xfrm rot="10800000">
              <a:off x="3760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652" name="Google Shape;652;p7"/>
          <p:cNvCxnSpPr>
            <a:cxnSpLocks/>
          </p:cNvCxnSpPr>
          <p:nvPr/>
        </p:nvCxnSpPr>
        <p:spPr>
          <a:xfrm>
            <a:off x="6920130" y="5655468"/>
            <a:ext cx="0" cy="55721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53" name="Google Shape;653;p7"/>
          <p:cNvGrpSpPr/>
          <p:nvPr/>
        </p:nvGrpSpPr>
        <p:grpSpPr>
          <a:xfrm>
            <a:off x="631179" y="3926682"/>
            <a:ext cx="887412" cy="1036637"/>
            <a:chOff x="3533" y="4294"/>
            <a:chExt cx="227" cy="408"/>
          </a:xfrm>
        </p:grpSpPr>
        <p:cxnSp>
          <p:nvCxnSpPr>
            <p:cNvPr id="654" name="Google Shape;654;p7"/>
            <p:cNvCxnSpPr/>
            <p:nvPr/>
          </p:nvCxnSpPr>
          <p:spPr>
            <a:xfrm>
              <a:off x="3533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5" name="Google Shape;655;p7"/>
            <p:cNvCxnSpPr/>
            <p:nvPr/>
          </p:nvCxnSpPr>
          <p:spPr>
            <a:xfrm rot="10800000">
              <a:off x="3760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657" name="Google Shape;657;p7"/>
          <p:cNvCxnSpPr/>
          <p:nvPr/>
        </p:nvCxnSpPr>
        <p:spPr>
          <a:xfrm>
            <a:off x="7007225" y="3811588"/>
            <a:ext cx="0" cy="35242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59" name="Google Shape;659;p7"/>
          <p:cNvGrpSpPr/>
          <p:nvPr/>
        </p:nvGrpSpPr>
        <p:grpSpPr>
          <a:xfrm>
            <a:off x="3179763" y="4625976"/>
            <a:ext cx="365549" cy="539750"/>
            <a:chOff x="3533" y="4294"/>
            <a:chExt cx="227" cy="408"/>
          </a:xfrm>
        </p:grpSpPr>
        <p:cxnSp>
          <p:nvCxnSpPr>
            <p:cNvPr id="660" name="Google Shape;660;p7"/>
            <p:cNvCxnSpPr/>
            <p:nvPr/>
          </p:nvCxnSpPr>
          <p:spPr>
            <a:xfrm>
              <a:off x="3533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61" name="Google Shape;661;p7"/>
            <p:cNvCxnSpPr/>
            <p:nvPr/>
          </p:nvCxnSpPr>
          <p:spPr>
            <a:xfrm rot="10800000">
              <a:off x="3760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662" name="Google Shape;662;p7"/>
          <p:cNvSpPr txBox="1"/>
          <p:nvPr/>
        </p:nvSpPr>
        <p:spPr>
          <a:xfrm>
            <a:off x="282575" y="5378450"/>
            <a:ext cx="1631950" cy="111125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Partenaires et membres de la CDESI contributeurs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7"/>
          <p:cNvSpPr/>
          <p:nvPr/>
        </p:nvSpPr>
        <p:spPr>
          <a:xfrm>
            <a:off x="1890713" y="2357438"/>
            <a:ext cx="411162" cy="257175"/>
          </a:xfrm>
          <a:prstGeom prst="rightArrow">
            <a:avLst>
              <a:gd name="adj1" fmla="val 50000"/>
              <a:gd name="adj2" fmla="val 39969"/>
            </a:avLst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7"/>
          <p:cNvGrpSpPr/>
          <p:nvPr/>
        </p:nvGrpSpPr>
        <p:grpSpPr>
          <a:xfrm>
            <a:off x="3592799" y="3723147"/>
            <a:ext cx="273050" cy="419100"/>
            <a:chOff x="3533" y="4294"/>
            <a:chExt cx="227" cy="408"/>
          </a:xfrm>
        </p:grpSpPr>
        <p:cxnSp>
          <p:nvCxnSpPr>
            <p:cNvPr id="665" name="Google Shape;665;p7"/>
            <p:cNvCxnSpPr/>
            <p:nvPr/>
          </p:nvCxnSpPr>
          <p:spPr>
            <a:xfrm>
              <a:off x="3533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66" name="Google Shape;666;p7"/>
            <p:cNvCxnSpPr/>
            <p:nvPr/>
          </p:nvCxnSpPr>
          <p:spPr>
            <a:xfrm rot="10800000">
              <a:off x="3760" y="4294"/>
              <a:ext cx="0" cy="408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67" name="Google Shape;667;p7"/>
          <p:cNvGrpSpPr/>
          <p:nvPr/>
        </p:nvGrpSpPr>
        <p:grpSpPr>
          <a:xfrm>
            <a:off x="6221382" y="4815030"/>
            <a:ext cx="1320800" cy="746125"/>
            <a:chOff x="5014" y="2984"/>
            <a:chExt cx="738" cy="378"/>
          </a:xfrm>
        </p:grpSpPr>
        <p:sp>
          <p:nvSpPr>
            <p:cNvPr id="668" name="Google Shape;668;p7"/>
            <p:cNvSpPr/>
            <p:nvPr/>
          </p:nvSpPr>
          <p:spPr>
            <a:xfrm>
              <a:off x="5014" y="2984"/>
              <a:ext cx="738" cy="378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 txBox="1"/>
            <p:nvPr/>
          </p:nvSpPr>
          <p:spPr>
            <a:xfrm>
              <a:off x="5105" y="2993"/>
              <a:ext cx="55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Gard Evasion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Solution </a:t>
              </a:r>
              <a:r>
                <a:rPr lang="en-US" sz="8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Mhikes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7"/>
          <p:cNvGrpSpPr/>
          <p:nvPr/>
        </p:nvGrpSpPr>
        <p:grpSpPr>
          <a:xfrm>
            <a:off x="3683000" y="4625975"/>
            <a:ext cx="1209675" cy="684213"/>
            <a:chOff x="5022" y="2922"/>
            <a:chExt cx="738" cy="378"/>
          </a:xfrm>
        </p:grpSpPr>
        <p:sp>
          <p:nvSpPr>
            <p:cNvPr id="671" name="Google Shape;671;p7"/>
            <p:cNvSpPr/>
            <p:nvPr/>
          </p:nvSpPr>
          <p:spPr>
            <a:xfrm>
              <a:off x="5022" y="2922"/>
              <a:ext cx="738" cy="378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 txBox="1"/>
            <p:nvPr/>
          </p:nvSpPr>
          <p:spPr>
            <a:xfrm>
              <a:off x="5118" y="2958"/>
              <a:ext cx="558" cy="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3" name="Google Shape;673;p7" descr="picto_tabl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814" y="5173992"/>
            <a:ext cx="531812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"/>
          <p:cNvSpPr txBox="1"/>
          <p:nvPr/>
        </p:nvSpPr>
        <p:spPr>
          <a:xfrm>
            <a:off x="5767388" y="2820988"/>
            <a:ext cx="2808287" cy="314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gardpleinenature.gard.fr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7">
            <a:hlinkClick r:id="rId4"/>
          </p:cNvPr>
          <p:cNvSpPr/>
          <p:nvPr/>
        </p:nvSpPr>
        <p:spPr>
          <a:xfrm>
            <a:off x="5764213" y="2832100"/>
            <a:ext cx="2819400" cy="30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4865" y="60000"/>
                </a:moveTo>
                <a:lnTo>
                  <a:pt x="55135" y="15000"/>
                </a:lnTo>
                <a:lnTo>
                  <a:pt x="55135" y="105000"/>
                </a:lnTo>
                <a:close/>
              </a:path>
              <a:path w="120000" h="120000" fill="darken" extrusionOk="0">
                <a:moveTo>
                  <a:pt x="64865" y="60000"/>
                </a:moveTo>
                <a:lnTo>
                  <a:pt x="55135" y="15000"/>
                </a:lnTo>
                <a:lnTo>
                  <a:pt x="55135" y="105000"/>
                </a:lnTo>
                <a:close/>
              </a:path>
              <a:path w="120000" h="120000" fill="none" extrusionOk="0">
                <a:moveTo>
                  <a:pt x="64865" y="60000"/>
                </a:moveTo>
                <a:lnTo>
                  <a:pt x="55135" y="105000"/>
                </a:lnTo>
                <a:lnTo>
                  <a:pt x="55135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7">
            <a:hlinkClick r:id="rId5"/>
          </p:cNvPr>
          <p:cNvSpPr/>
          <p:nvPr/>
        </p:nvSpPr>
        <p:spPr>
          <a:xfrm>
            <a:off x="2441575" y="3541725"/>
            <a:ext cx="531900" cy="25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9495" y="60000"/>
                </a:moveTo>
                <a:lnTo>
                  <a:pt x="50505" y="15000"/>
                </a:lnTo>
                <a:lnTo>
                  <a:pt x="50505" y="105000"/>
                </a:lnTo>
                <a:close/>
              </a:path>
              <a:path w="120000" h="120000" fill="darken" extrusionOk="0">
                <a:moveTo>
                  <a:pt x="69495" y="60000"/>
                </a:moveTo>
                <a:lnTo>
                  <a:pt x="50505" y="15000"/>
                </a:lnTo>
                <a:lnTo>
                  <a:pt x="50505" y="105000"/>
                </a:lnTo>
                <a:close/>
              </a:path>
              <a:path w="120000" h="120000" fill="none" extrusionOk="0">
                <a:moveTo>
                  <a:pt x="69495" y="60000"/>
                </a:moveTo>
                <a:lnTo>
                  <a:pt x="50505" y="105000"/>
                </a:lnTo>
                <a:lnTo>
                  <a:pt x="50505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Démo</a:t>
            </a:r>
            <a:r>
              <a:rPr lang="en-US" sz="8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PNE</a:t>
            </a:r>
            <a:endParaRPr sz="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7"/>
          <p:cNvGrpSpPr/>
          <p:nvPr/>
        </p:nvGrpSpPr>
        <p:grpSpPr>
          <a:xfrm>
            <a:off x="7988987" y="755650"/>
            <a:ext cx="936017" cy="983855"/>
            <a:chOff x="4514" y="83"/>
            <a:chExt cx="1180" cy="1082"/>
          </a:xfrm>
        </p:grpSpPr>
        <p:pic>
          <p:nvPicPr>
            <p:cNvPr id="678" name="Google Shape;678;p7" descr="CIRQUE DE NAVACELLES_Couv OK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850272">
              <a:off x="4615" y="265"/>
              <a:ext cx="356" cy="87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  <p:pic>
          <p:nvPicPr>
            <p:cNvPr id="679" name="Google Shape;679;p7" descr="F:\AURELIE\0_RANDO\0_RESEAUX ESI_CARTOS_TOPOS\3_VISUELS\ENTRE RHONE ET GARDON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01" y="83"/>
              <a:ext cx="376" cy="9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  <p:pic>
          <p:nvPicPr>
            <p:cNvPr id="680" name="Google Shape;68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45450">
              <a:off x="5204" y="195"/>
              <a:ext cx="382" cy="9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</p:grpSp>
      <p:sp>
        <p:nvSpPr>
          <p:cNvPr id="681" name="Google Shape;681;p7"/>
          <p:cNvSpPr txBox="1"/>
          <p:nvPr/>
        </p:nvSpPr>
        <p:spPr>
          <a:xfrm>
            <a:off x="5535613" y="835025"/>
            <a:ext cx="2330450" cy="90328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Promotion papier</a:t>
            </a:r>
            <a:endParaRPr sz="1800" b="0" i="0" u="none" strike="noStrike" cap="none" dirty="0">
              <a:solidFill>
                <a:srgbClr val="0707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Solution : Collection des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cartoguides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Espaces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Naturels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Gardois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topoguides</a:t>
            </a:r>
            <a:r>
              <a:rPr lang="en-US" sz="1100" b="0" i="0" u="none" strike="noStrike" cap="none" dirty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7"/>
          <p:cNvSpPr/>
          <p:nvPr/>
        </p:nvSpPr>
        <p:spPr>
          <a:xfrm>
            <a:off x="5002213" y="1401763"/>
            <a:ext cx="411162" cy="257175"/>
          </a:xfrm>
          <a:prstGeom prst="rightArrow">
            <a:avLst>
              <a:gd name="adj1" fmla="val 50000"/>
              <a:gd name="adj2" fmla="val 39969"/>
            </a:avLst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" descr="RÃ©sultat de recherche d'images pour &quot;GArd 3.0&quot;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7" descr="RÃ©sultat de recherche d'images pour &quot;GArd 3.0&quot;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7"/>
          <p:cNvGrpSpPr/>
          <p:nvPr/>
        </p:nvGrpSpPr>
        <p:grpSpPr>
          <a:xfrm>
            <a:off x="7382497" y="363819"/>
            <a:ext cx="679966" cy="620309"/>
            <a:chOff x="4750" y="539"/>
            <a:chExt cx="429" cy="392"/>
          </a:xfrm>
        </p:grpSpPr>
        <p:pic>
          <p:nvPicPr>
            <p:cNvPr id="686" name="Google Shape;686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960444">
              <a:off x="4790" y="561"/>
              <a:ext cx="201" cy="315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rgbClr val="000000">
                  <a:alpha val="49019"/>
                </a:srgbClr>
              </a:outerShdw>
            </a:effectLst>
          </p:spPr>
        </p:pic>
        <p:pic>
          <p:nvPicPr>
            <p:cNvPr id="687" name="Google Shape;687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661409">
              <a:off x="4941" y="588"/>
              <a:ext cx="209" cy="326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rgbClr val="000000">
                  <a:alpha val="49019"/>
                </a:srgbClr>
              </a:outerShdw>
            </a:effectLst>
          </p:spPr>
        </p:pic>
      </p:grpSp>
      <p:pic>
        <p:nvPicPr>
          <p:cNvPr id="688" name="Google Shape;68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90725" y="909638"/>
            <a:ext cx="681038" cy="6810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7023" y="1807873"/>
            <a:ext cx="661987" cy="6619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690" name="Google Shape;69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12818" y="5204618"/>
            <a:ext cx="328613" cy="3476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grpSp>
        <p:nvGrpSpPr>
          <p:cNvPr id="691" name="Google Shape;691;p7"/>
          <p:cNvGrpSpPr/>
          <p:nvPr/>
        </p:nvGrpSpPr>
        <p:grpSpPr>
          <a:xfrm>
            <a:off x="6800850" y="2165350"/>
            <a:ext cx="696913" cy="596900"/>
            <a:chOff x="4180" y="1372"/>
            <a:chExt cx="439" cy="376"/>
          </a:xfrm>
        </p:grpSpPr>
        <p:pic>
          <p:nvPicPr>
            <p:cNvPr id="692" name="Google Shape;692;p7" descr="Imac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80" y="1372"/>
              <a:ext cx="439" cy="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7" descr="csm_campagne-attractivit%C3%A9-2019-gard-rencontreausommet_eb6ec8726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200" y="1381"/>
              <a:ext cx="404" cy="2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4" name="Google Shape;694;p7"/>
          <p:cNvGrpSpPr/>
          <p:nvPr/>
        </p:nvGrpSpPr>
        <p:grpSpPr>
          <a:xfrm>
            <a:off x="3378200" y="1876425"/>
            <a:ext cx="539750" cy="461962"/>
            <a:chOff x="2179" y="1103"/>
            <a:chExt cx="340" cy="291"/>
          </a:xfrm>
        </p:grpSpPr>
        <p:pic>
          <p:nvPicPr>
            <p:cNvPr id="695" name="Google Shape;695;p7" descr="Imac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79" y="1103"/>
              <a:ext cx="340" cy="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264" y="1112"/>
              <a:ext cx="175" cy="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7" name="Google Shape;697;p7">
            <a:hlinkClick r:id="rId16"/>
          </p:cNvPr>
          <p:cNvSpPr/>
          <p:nvPr/>
        </p:nvSpPr>
        <p:spPr>
          <a:xfrm>
            <a:off x="6304180" y="4852624"/>
            <a:ext cx="1231900" cy="6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124" y="60000"/>
                </a:moveTo>
                <a:lnTo>
                  <a:pt x="35876" y="15000"/>
                </a:lnTo>
                <a:lnTo>
                  <a:pt x="35876" y="105000"/>
                </a:lnTo>
                <a:close/>
              </a:path>
              <a:path w="120000" h="120000" fill="darken" extrusionOk="0">
                <a:moveTo>
                  <a:pt x="84124" y="60000"/>
                </a:moveTo>
                <a:lnTo>
                  <a:pt x="35876" y="15000"/>
                </a:lnTo>
                <a:lnTo>
                  <a:pt x="35876" y="105000"/>
                </a:lnTo>
                <a:close/>
              </a:path>
              <a:path w="120000" h="120000" fill="none" extrusionOk="0">
                <a:moveTo>
                  <a:pt x="84124" y="60000"/>
                </a:moveTo>
                <a:lnTo>
                  <a:pt x="35876" y="105000"/>
                </a:lnTo>
                <a:lnTo>
                  <a:pt x="358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p7"/>
          <p:cNvGrpSpPr/>
          <p:nvPr/>
        </p:nvGrpSpPr>
        <p:grpSpPr>
          <a:xfrm>
            <a:off x="7880171" y="5021610"/>
            <a:ext cx="1114425" cy="927100"/>
            <a:chOff x="4838" y="3201"/>
            <a:chExt cx="702" cy="584"/>
          </a:xfrm>
        </p:grpSpPr>
        <p:pic>
          <p:nvPicPr>
            <p:cNvPr id="699" name="Google Shape;699;p7" descr="smartphone-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838" y="3201"/>
              <a:ext cx="702" cy="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7"/>
            <p:cNvPicPr preferRelativeResize="0"/>
            <p:nvPr/>
          </p:nvPicPr>
          <p:blipFill rotWithShape="1">
            <a:blip r:embed="rId18">
              <a:alphaModFix/>
            </a:blip>
            <a:srcRect l="30181" t="-266" r="30219" b="-2"/>
            <a:stretch/>
          </p:blipFill>
          <p:spPr>
            <a:xfrm>
              <a:off x="4894" y="3305"/>
              <a:ext cx="223" cy="3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7">
            <a:hlinkClick r:id="rId19"/>
          </p:cNvPr>
          <p:cNvSpPr/>
          <p:nvPr/>
        </p:nvSpPr>
        <p:spPr>
          <a:xfrm>
            <a:off x="1981200" y="889000"/>
            <a:ext cx="698500" cy="72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6579"/>
                </a:lnTo>
                <a:lnTo>
                  <a:pt x="15000" y="103421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6579"/>
                </a:lnTo>
                <a:lnTo>
                  <a:pt x="15000" y="103421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3421"/>
                </a:lnTo>
                <a:lnTo>
                  <a:pt x="15000" y="16579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7">
            <a:hlinkClick r:id="rId20"/>
          </p:cNvPr>
          <p:cNvSpPr/>
          <p:nvPr/>
        </p:nvSpPr>
        <p:spPr>
          <a:xfrm>
            <a:off x="2562225" y="2447925"/>
            <a:ext cx="2238375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70723" y="60000"/>
                </a:moveTo>
                <a:lnTo>
                  <a:pt x="49277" y="15000"/>
                </a:lnTo>
                <a:lnTo>
                  <a:pt x="49277" y="105000"/>
                </a:lnTo>
                <a:close/>
              </a:path>
              <a:path w="120000" h="120000" fill="darken" extrusionOk="0">
                <a:moveTo>
                  <a:pt x="70723" y="60000"/>
                </a:moveTo>
                <a:lnTo>
                  <a:pt x="49277" y="15000"/>
                </a:lnTo>
                <a:lnTo>
                  <a:pt x="49277" y="105000"/>
                </a:lnTo>
                <a:close/>
              </a:path>
              <a:path w="120000" h="120000" fill="none" extrusionOk="0">
                <a:moveTo>
                  <a:pt x="70723" y="60000"/>
                </a:moveTo>
                <a:lnTo>
                  <a:pt x="49277" y="105000"/>
                </a:lnTo>
                <a:lnTo>
                  <a:pt x="492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652;p7">
            <a:extLst>
              <a:ext uri="{FF2B5EF4-FFF2-40B4-BE49-F238E27FC236}">
                <a16:creationId xmlns:a16="http://schemas.microsoft.com/office/drawing/2014/main" id="{91A6A3F4-A472-4B71-8E8B-61638DF513DD}"/>
              </a:ext>
            </a:extLst>
          </p:cNvPr>
          <p:cNvCxnSpPr>
            <a:cxnSpLocks/>
          </p:cNvCxnSpPr>
          <p:nvPr/>
        </p:nvCxnSpPr>
        <p:spPr>
          <a:xfrm>
            <a:off x="6997553" y="4493404"/>
            <a:ext cx="0" cy="33939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20E69CB-7E0B-44C9-98C4-8527A8A0BE2F}"/>
              </a:ext>
            </a:extLst>
          </p:cNvPr>
          <p:cNvSpPr txBox="1"/>
          <p:nvPr/>
        </p:nvSpPr>
        <p:spPr>
          <a:xfrm>
            <a:off x="204259" y="1169378"/>
            <a:ext cx="91086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 étude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"/>
          <p:cNvSpPr txBox="1"/>
          <p:nvPr/>
        </p:nvSpPr>
        <p:spPr>
          <a:xfrm>
            <a:off x="139268" y="0"/>
            <a:ext cx="8591550" cy="507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Perspectives 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Géotrek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le Gard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 / début 2020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dirty="0" err="1">
                <a:solidFill>
                  <a:srgbClr val="FFFFFF"/>
                </a:solidFill>
              </a:rPr>
              <a:t>Finalisation</a:t>
            </a:r>
            <a:r>
              <a:rPr lang="en-US" sz="1800" dirty="0">
                <a:solidFill>
                  <a:srgbClr val="FFFFFF"/>
                </a:solidFill>
              </a:rPr>
              <a:t> du </a:t>
            </a:r>
            <a:r>
              <a:rPr lang="en-US" sz="1800" dirty="0" err="1">
                <a:solidFill>
                  <a:srgbClr val="FFFFFF"/>
                </a:solidFill>
              </a:rPr>
              <a:t>redressement</a:t>
            </a:r>
            <a:r>
              <a:rPr lang="en-US" sz="1800" dirty="0">
                <a:solidFill>
                  <a:srgbClr val="FFFFFF"/>
                </a:solidFill>
              </a:rPr>
              <a:t>, par le </a:t>
            </a:r>
            <a:r>
              <a:rPr lang="en-US" sz="1800" dirty="0" err="1">
                <a:solidFill>
                  <a:srgbClr val="FFFFFF"/>
                </a:solidFill>
              </a:rPr>
              <a:t>Département</a:t>
            </a:r>
            <a:r>
              <a:rPr lang="en-US" sz="1800" dirty="0">
                <a:solidFill>
                  <a:srgbClr val="FFFFFF"/>
                </a:solidFill>
              </a:rPr>
              <a:t>, de la base de </a:t>
            </a:r>
            <a:r>
              <a:rPr lang="en-US" sz="1800" dirty="0" err="1">
                <a:solidFill>
                  <a:srgbClr val="FFFFFF"/>
                </a:solidFill>
              </a:rPr>
              <a:t>données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initiale</a:t>
            </a:r>
            <a:r>
              <a:rPr lang="en-US" sz="1800" dirty="0">
                <a:solidFill>
                  <a:srgbClr val="FFFFFF"/>
                </a:solidFill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Déploiement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avec les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l’outil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gestion sur les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itinéraires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et mobilier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signalétique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saisie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parcours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portails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Géotrek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territoire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produit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itinérance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(EPCI,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pôles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itinérance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Printemps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Eté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2020 (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attente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validation politique)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Déploiement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portail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départemental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Géotrek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avec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offre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parcours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qualifiée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(Label Gard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nature)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VTT, Randonnée,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parcours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d’interprétation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itinérance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 /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Prise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cha</a:t>
            </a:r>
            <a:r>
              <a:rPr lang="en-US" sz="1800" u="sng" dirty="0">
                <a:solidFill>
                  <a:srgbClr val="FFFFFF"/>
                </a:solidFill>
              </a:rPr>
              <a:t>rge de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nouvelles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fonctionnalités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l’outil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u="sng" dirty="0" err="1">
                <a:solidFill>
                  <a:srgbClr val="FFFFFF"/>
                </a:solidFill>
              </a:rPr>
              <a:t>n</a:t>
            </a:r>
            <a:r>
              <a:rPr lang="en-US" sz="1800" u="sng" dirty="0">
                <a:solidFill>
                  <a:srgbClr val="FFFFFF"/>
                </a:solidFill>
              </a:rPr>
              <a:t> </a:t>
            </a:r>
            <a:r>
              <a:rPr lang="en-US" sz="1800" u="sng" dirty="0" err="1">
                <a:solidFill>
                  <a:srgbClr val="FFFFFF"/>
                </a:solidFill>
              </a:rPr>
              <a:t>cohérence</a:t>
            </a:r>
            <a:r>
              <a:rPr lang="en-US" sz="1800" u="sng" dirty="0">
                <a:solidFill>
                  <a:srgbClr val="FFFFFF"/>
                </a:solidFill>
              </a:rPr>
              <a:t> </a:t>
            </a:r>
            <a:r>
              <a:rPr lang="en-US" sz="18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dirty="0" err="1">
                <a:solidFill>
                  <a:srgbClr val="FFFFFF"/>
                </a:solidFill>
              </a:rPr>
              <a:t>I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ntégration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alertes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liés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la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plateforme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Suricate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(dans le cadre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l’appel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Massif Central GTMC 2019/2022)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Amélioration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l’outil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affiner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programmation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prédictive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travaux,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mobile de gestion 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lien avec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Géotrek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Admin,</a:t>
            </a:r>
          </a:p>
          <a:p>
            <a:pPr marL="266700" marR="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dirty="0" err="1">
                <a:solidFill>
                  <a:srgbClr val="FFFFFF"/>
                </a:solidFill>
              </a:rPr>
              <a:t>Amélioration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l’outil</a:t>
            </a:r>
            <a:r>
              <a:rPr lang="en-US" sz="1800" dirty="0">
                <a:solidFill>
                  <a:srgbClr val="FFFFFF"/>
                </a:solidFill>
              </a:rPr>
              <a:t> de gestion du mobilier </a:t>
            </a:r>
            <a:r>
              <a:rPr lang="en-US" sz="1800" dirty="0" err="1">
                <a:solidFill>
                  <a:srgbClr val="FFFFFF"/>
                </a:solidFill>
              </a:rPr>
              <a:t>signalétique</a:t>
            </a:r>
            <a:r>
              <a:rPr lang="en-US" sz="1800" dirty="0">
                <a:solidFill>
                  <a:srgbClr val="FFFFFF"/>
                </a:solidFill>
              </a:rPr>
              <a:t>  (A </a:t>
            </a:r>
            <a:r>
              <a:rPr lang="en-US" sz="1800" dirty="0" err="1">
                <a:solidFill>
                  <a:srgbClr val="FFFFFF"/>
                </a:solidFill>
              </a:rPr>
              <a:t>discuter</a:t>
            </a:r>
            <a:r>
              <a:rPr lang="en-US" sz="1800" dirty="0">
                <a:solidFill>
                  <a:srgbClr val="FFFFFF"/>
                </a:solidFill>
              </a:rPr>
              <a:t>…)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24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650" y="4816862"/>
            <a:ext cx="619125" cy="6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9">
            <a:hlinkClick r:id="rId4"/>
          </p:cNvPr>
          <p:cNvSpPr/>
          <p:nvPr/>
        </p:nvSpPr>
        <p:spPr>
          <a:xfrm>
            <a:off x="7983538" y="3994944"/>
            <a:ext cx="660400" cy="622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404" y="60000"/>
                </a:moveTo>
                <a:lnTo>
                  <a:pt x="17596" y="15000"/>
                </a:lnTo>
                <a:lnTo>
                  <a:pt x="17596" y="105000"/>
                </a:lnTo>
                <a:close/>
              </a:path>
              <a:path w="120000" h="120000" fill="darken" extrusionOk="0">
                <a:moveTo>
                  <a:pt x="102404" y="60000"/>
                </a:moveTo>
                <a:lnTo>
                  <a:pt x="17596" y="15000"/>
                </a:lnTo>
                <a:lnTo>
                  <a:pt x="17596" y="105000"/>
                </a:lnTo>
                <a:close/>
              </a:path>
              <a:path w="120000" h="120000" fill="none" extrusionOk="0">
                <a:moveTo>
                  <a:pt x="102404" y="60000"/>
                </a:moveTo>
                <a:lnTo>
                  <a:pt x="17596" y="105000"/>
                </a:lnTo>
                <a:lnTo>
                  <a:pt x="1759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6191" y="412595"/>
            <a:ext cx="701584" cy="71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1053</Words>
  <Application>Microsoft Office PowerPoint</Application>
  <PresentationFormat>Affichage à l'écran (4:3)</PresentationFormat>
  <Paragraphs>219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Calisto MT</vt:lpstr>
      <vt:lpstr>Tahoma</vt:lpstr>
      <vt:lpstr>Arial</vt:lpstr>
      <vt:lpstr>Times New Roman</vt:lpstr>
      <vt:lpstr>Calibri</vt:lpstr>
      <vt:lpstr>Noto Sans Symbols</vt:lpstr>
      <vt:lpstr>Wingdings 2</vt:lpstr>
      <vt:lpstr>Modèle par défaut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gestion collaborative et une promotion partagée, contractualisée, sous modération du Département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DELHOUME Frederic</dc:creator>
  <cp:lastModifiedBy>GRIFFON Anthony</cp:lastModifiedBy>
  <cp:revision>18</cp:revision>
  <dcterms:modified xsi:type="dcterms:W3CDTF">2019-11-05T14:51:37Z</dcterms:modified>
</cp:coreProperties>
</file>